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05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96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25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notesSlides/notesSlide57.xml" ContentType="application/vnd.openxmlformats-officedocument.presentationml.notesSlide+xml"/>
  <Override PartName="/ppt/notesSlides/notesSlide102.xml" ContentType="application/vnd.openxmlformats-officedocument.presentationml.notes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notesSlides/notesSlide46.xml" ContentType="application/vnd.openxmlformats-officedocument.presentationml.notesSlide+xml"/>
  <Override PartName="/ppt/notesSlides/notesSlide93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60.xml" ContentType="application/vnd.openxmlformats-officedocument.presentationml.notes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108.xml" ContentType="application/vnd.openxmlformats-officedocument.presentationml.slide+xml"/>
  <Override PartName="/ppt/slides/slide49.xml" ContentType="application/vnd.openxmlformats-officedocument.presentationml.slide+xml"/>
  <Override PartName="/ppt/slides/slide96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107.xml" ContentType="application/vnd.openxmlformats-officedocument.presentationml.notesSlide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69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98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103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110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108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99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59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104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95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11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109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diagrams/data1.xml" ContentType="application/vnd.openxmlformats-officedocument.drawingml.diagramData+xml"/>
  <Override PartName="/ppt/notesSlides/notesSlide89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101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slides/slide129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18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notesSlides/notesSlide106.xml" ContentType="application/vnd.openxmlformats-officedocument.presentationml.notesSlide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slides/slide132.xml" ContentType="application/vnd.openxmlformats-officedocument.presentationml.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notesSlides/notesSlide97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notesSlides/notesSlide86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slides/slide51.xml" ContentType="application/vnd.openxmlformats-officedocument.presentationml.slide+xml"/>
  <Override PartName="/ppt/notesSlides/notesSlide53.xml" ContentType="application/vnd.openxmlformats-officedocument.presentationml.notesSlide+xml"/>
  <Override PartName="/ppt/slides/slide40.xml" ContentType="application/vnd.openxmlformats-officedocument.presentationml.slide+xml"/>
  <Override PartName="/ppt/notesSlides/notesSlide42.xml" ContentType="application/vnd.openxmlformats-officedocument.presentationml.notesSlide+xml"/>
  <Override PartName="/ppt/diagrams/layout2.xml" ContentType="application/vnd.openxmlformats-officedocument.drawingml.diagramLayout+xml"/>
  <Default Extension="gif" ContentType="image/gif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126.xml" ContentType="application/vnd.openxmlformats-officedocument.presentationml.slide+xml"/>
  <Override PartName="/ppt/slides/slide78.xml" ContentType="application/vnd.openxmlformats-officedocument.presentationml.slide+xml"/>
  <Override PartName="/ppt/slides/slide115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37"/>
  </p:notesMasterIdLst>
  <p:sldIdLst>
    <p:sldId id="256" r:id="rId2"/>
    <p:sldId id="257" r:id="rId3"/>
    <p:sldId id="321" r:id="rId4"/>
    <p:sldId id="323" r:id="rId5"/>
    <p:sldId id="322" r:id="rId6"/>
    <p:sldId id="406" r:id="rId7"/>
    <p:sldId id="327" r:id="rId8"/>
    <p:sldId id="413" r:id="rId9"/>
    <p:sldId id="424" r:id="rId10"/>
    <p:sldId id="425" r:id="rId11"/>
    <p:sldId id="426" r:id="rId12"/>
    <p:sldId id="427" r:id="rId13"/>
    <p:sldId id="428" r:id="rId14"/>
    <p:sldId id="332" r:id="rId15"/>
    <p:sldId id="409" r:id="rId16"/>
    <p:sldId id="414" r:id="rId17"/>
    <p:sldId id="417" r:id="rId18"/>
    <p:sldId id="429" r:id="rId19"/>
    <p:sldId id="497" r:id="rId20"/>
    <p:sldId id="430" r:id="rId21"/>
    <p:sldId id="432" r:id="rId22"/>
    <p:sldId id="435" r:id="rId23"/>
    <p:sldId id="418" r:id="rId24"/>
    <p:sldId id="262" r:id="rId25"/>
    <p:sldId id="437" r:id="rId26"/>
    <p:sldId id="441" r:id="rId27"/>
    <p:sldId id="443" r:id="rId28"/>
    <p:sldId id="419" r:id="rId29"/>
    <p:sldId id="444" r:id="rId30"/>
    <p:sldId id="440" r:id="rId31"/>
    <p:sldId id="335" r:id="rId32"/>
    <p:sldId id="336" r:id="rId33"/>
    <p:sldId id="438" r:id="rId34"/>
    <p:sldId id="295" r:id="rId35"/>
    <p:sldId id="286" r:id="rId36"/>
    <p:sldId id="486" r:id="rId37"/>
    <p:sldId id="320" r:id="rId38"/>
    <p:sldId id="483" r:id="rId39"/>
    <p:sldId id="485" r:id="rId40"/>
    <p:sldId id="422" r:id="rId41"/>
    <p:sldId id="488" r:id="rId42"/>
    <p:sldId id="412" r:id="rId43"/>
    <p:sldId id="493" r:id="rId44"/>
    <p:sldId id="386" r:id="rId45"/>
    <p:sldId id="482" r:id="rId46"/>
    <p:sldId id="274" r:id="rId47"/>
    <p:sldId id="481" r:id="rId48"/>
    <p:sldId id="344" r:id="rId49"/>
    <p:sldId id="343" r:id="rId50"/>
    <p:sldId id="307" r:id="rId51"/>
    <p:sldId id="478" r:id="rId52"/>
    <p:sldId id="480" r:id="rId53"/>
    <p:sldId id="479" r:id="rId54"/>
    <p:sldId id="306" r:id="rId55"/>
    <p:sldId id="308" r:id="rId56"/>
    <p:sldId id="345" r:id="rId57"/>
    <p:sldId id="405" r:id="rId58"/>
    <p:sldId id="364" r:id="rId59"/>
    <p:sldId id="313" r:id="rId60"/>
    <p:sldId id="309" r:id="rId61"/>
    <p:sldId id="494" r:id="rId62"/>
    <p:sldId id="388" r:id="rId63"/>
    <p:sldId id="275" r:id="rId64"/>
    <p:sldId id="372" r:id="rId65"/>
    <p:sldId id="373" r:id="rId66"/>
    <p:sldId id="374" r:id="rId67"/>
    <p:sldId id="499" r:id="rId68"/>
    <p:sldId id="477" r:id="rId69"/>
    <p:sldId id="475" r:id="rId70"/>
    <p:sldId id="301" r:id="rId71"/>
    <p:sldId id="467" r:id="rId72"/>
    <p:sldId id="468" r:id="rId73"/>
    <p:sldId id="469" r:id="rId74"/>
    <p:sldId id="376" r:id="rId75"/>
    <p:sldId id="346" r:id="rId76"/>
    <p:sldId id="378" r:id="rId77"/>
    <p:sldId id="472" r:id="rId78"/>
    <p:sldId id="473" r:id="rId79"/>
    <p:sldId id="379" r:id="rId80"/>
    <p:sldId id="380" r:id="rId81"/>
    <p:sldId id="382" r:id="rId82"/>
    <p:sldId id="474" r:id="rId83"/>
    <p:sldId id="389" r:id="rId84"/>
    <p:sldId id="303" r:id="rId85"/>
    <p:sldId id="495" r:id="rId86"/>
    <p:sldId id="296" r:id="rId87"/>
    <p:sldId id="291" r:id="rId88"/>
    <p:sldId id="347" r:id="rId89"/>
    <p:sldId id="448" r:id="rId90"/>
    <p:sldId id="451" r:id="rId91"/>
    <p:sldId id="449" r:id="rId92"/>
    <p:sldId id="366" r:id="rId93"/>
    <p:sldId id="450" r:id="rId94"/>
    <p:sldId id="452" r:id="rId95"/>
    <p:sldId id="453" r:id="rId96"/>
    <p:sldId id="454" r:id="rId97"/>
    <p:sldId id="455" r:id="rId98"/>
    <p:sldId id="365" r:id="rId99"/>
    <p:sldId id="367" r:id="rId100"/>
    <p:sldId id="369" r:id="rId101"/>
    <p:sldId id="466" r:id="rId102"/>
    <p:sldId id="496" r:id="rId103"/>
    <p:sldId id="287" r:id="rId104"/>
    <p:sldId id="299" r:id="rId105"/>
    <p:sldId id="297" r:id="rId106"/>
    <p:sldId id="350" r:id="rId107"/>
    <p:sldId id="351" r:id="rId108"/>
    <p:sldId id="298" r:id="rId109"/>
    <p:sldId id="358" r:id="rId110"/>
    <p:sldId id="489" r:id="rId111"/>
    <p:sldId id="354" r:id="rId112"/>
    <p:sldId id="461" r:id="rId113"/>
    <p:sldId id="355" r:id="rId114"/>
    <p:sldId id="459" r:id="rId115"/>
    <p:sldId id="465" r:id="rId116"/>
    <p:sldId id="315" r:id="rId117"/>
    <p:sldId id="498" r:id="rId118"/>
    <p:sldId id="316" r:id="rId119"/>
    <p:sldId id="457" r:id="rId120"/>
    <p:sldId id="352" r:id="rId121"/>
    <p:sldId id="318" r:id="rId122"/>
    <p:sldId id="463" r:id="rId123"/>
    <p:sldId id="317" r:id="rId124"/>
    <p:sldId id="408" r:id="rId125"/>
    <p:sldId id="464" r:id="rId126"/>
    <p:sldId id="319" r:id="rId127"/>
    <p:sldId id="491" r:id="rId128"/>
    <p:sldId id="277" r:id="rId129"/>
    <p:sldId id="278" r:id="rId130"/>
    <p:sldId id="281" r:id="rId131"/>
    <p:sldId id="282" r:id="rId132"/>
    <p:sldId id="492" r:id="rId133"/>
    <p:sldId id="490" r:id="rId134"/>
    <p:sldId id="279" r:id="rId135"/>
    <p:sldId id="334" r:id="rId13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qyu" initials="q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408" autoAdjust="0"/>
    <p:restoredTop sz="57990" autoAdjust="0"/>
  </p:normalViewPr>
  <p:slideViewPr>
    <p:cSldViewPr>
      <p:cViewPr varScale="1">
        <p:scale>
          <a:sx n="62" d="100"/>
          <a:sy n="62" d="100"/>
        </p:scale>
        <p:origin x="-119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64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commentAuthors" Target="commentAuthor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8-11-17T12:20:16.323" idx="1">
    <p:pos x="10" y="10"/>
    <p:text/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B731BE-5B21-4F0C-B9C8-3228258AB779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A6DE8872-712A-42ED-9F99-BE00B0BDA7A5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altLang="zh-CN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Rivers</a:t>
          </a:r>
          <a:endParaRPr lang="zh-CN" altLang="en-US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1741D73-1E0C-4EE8-B63A-F1F6CD6CC915}" type="parTrans" cxnId="{CCB3103A-2115-42F3-B450-15AB5C066221}">
      <dgm:prSet/>
      <dgm:spPr/>
      <dgm:t>
        <a:bodyPr/>
        <a:lstStyle/>
        <a:p>
          <a:endParaRPr lang="zh-CN" altLang="en-US"/>
        </a:p>
      </dgm:t>
    </dgm:pt>
    <dgm:pt modelId="{4D5E2A70-9E91-4152-8C78-03F17155407C}" type="sibTrans" cxnId="{CCB3103A-2115-42F3-B450-15AB5C066221}">
      <dgm:prSet/>
      <dgm:spPr/>
      <dgm:t>
        <a:bodyPr/>
        <a:lstStyle/>
        <a:p>
          <a:endParaRPr lang="zh-CN" altLang="en-US"/>
        </a:p>
      </dgm:t>
    </dgm:pt>
    <dgm:pt modelId="{ED6F4008-3122-4132-8D3E-C03D97C343AD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altLang="zh-CN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Hydrology</a:t>
          </a:r>
          <a:endParaRPr lang="zh-CN" altLang="en-US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54DB8F4-28A8-4BBD-AF1F-DA848A98C5E9}" type="parTrans" cxnId="{284A2226-B219-4415-A47B-B192A9000DBD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zh-CN" altLang="en-US"/>
        </a:p>
      </dgm:t>
    </dgm:pt>
    <dgm:pt modelId="{A8999B76-C7F2-4FDD-B3AF-262CEE3ADD09}" type="sibTrans" cxnId="{284A2226-B219-4415-A47B-B192A9000DBD}">
      <dgm:prSet/>
      <dgm:spPr/>
      <dgm:t>
        <a:bodyPr/>
        <a:lstStyle/>
        <a:p>
          <a:endParaRPr lang="zh-CN" altLang="en-US"/>
        </a:p>
      </dgm:t>
    </dgm:pt>
    <dgm:pt modelId="{BFBB5C05-3F3A-421C-BF27-DA51569A9382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altLang="zh-CN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charset="-122"/>
            </a:rPr>
            <a:t>Geomorphology</a:t>
          </a:r>
          <a:endParaRPr lang="zh-CN" altLang="en-US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AF5CD9-CC64-4A6E-8B70-F43476FCC270}" type="parTrans" cxnId="{61599A8D-8C2C-4692-9569-D36A4125B69C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zh-CN" altLang="en-US"/>
        </a:p>
      </dgm:t>
    </dgm:pt>
    <dgm:pt modelId="{A602B75B-B06A-4AE4-802D-3C6203D05060}" type="sibTrans" cxnId="{61599A8D-8C2C-4692-9569-D36A4125B69C}">
      <dgm:prSet/>
      <dgm:spPr/>
      <dgm:t>
        <a:bodyPr/>
        <a:lstStyle/>
        <a:p>
          <a:endParaRPr lang="zh-CN" altLang="en-US"/>
        </a:p>
      </dgm:t>
    </dgm:pt>
    <dgm:pt modelId="{41A91034-928E-47F6-AE7B-225D18084F8A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altLang="zh-CN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charset="-122"/>
            </a:rPr>
            <a:t>Ecology </a:t>
          </a:r>
          <a:endParaRPr lang="zh-CN" altLang="en-US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E23A803-021F-4C2B-B995-53C3B3FFCC44}" type="parTrans" cxnId="{48FCC51A-0BDC-4DB2-8F5D-3333645218CC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zh-CN" altLang="en-US"/>
        </a:p>
      </dgm:t>
    </dgm:pt>
    <dgm:pt modelId="{75773BFD-4092-4C2C-BBB1-2E5AD1788D60}" type="sibTrans" cxnId="{48FCC51A-0BDC-4DB2-8F5D-3333645218CC}">
      <dgm:prSet/>
      <dgm:spPr/>
      <dgm:t>
        <a:bodyPr/>
        <a:lstStyle/>
        <a:p>
          <a:endParaRPr lang="zh-CN" altLang="en-US"/>
        </a:p>
      </dgm:t>
    </dgm:pt>
    <dgm:pt modelId="{DDB82B34-F28B-4910-A241-B818A5D75688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altLang="zh-CN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Hydraulics</a:t>
          </a:r>
          <a:endParaRPr lang="zh-CN" altLang="en-US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BDF60A3-6884-49E1-A932-EB3DB33036EC}" type="sibTrans" cxnId="{3D20F6EA-CBED-4404-8485-F2631CAB23CA}">
      <dgm:prSet/>
      <dgm:spPr/>
      <dgm:t>
        <a:bodyPr/>
        <a:lstStyle/>
        <a:p>
          <a:endParaRPr lang="zh-CN" altLang="en-US"/>
        </a:p>
      </dgm:t>
    </dgm:pt>
    <dgm:pt modelId="{78B4468C-3573-478A-B3A8-E39C7C445633}" type="parTrans" cxnId="{3D20F6EA-CBED-4404-8485-F2631CAB23CA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zh-CN" altLang="en-US"/>
        </a:p>
      </dgm:t>
    </dgm:pt>
    <dgm:pt modelId="{5CB379ED-3E32-473B-9698-BE4DD50EC419}" type="pres">
      <dgm:prSet presAssocID="{09B731BE-5B21-4F0C-B9C8-3228258AB77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101EFE32-6722-48ED-8253-FD219A289BF4}" type="pres">
      <dgm:prSet presAssocID="{A6DE8872-712A-42ED-9F99-BE00B0BDA7A5}" presName="centerShape" presStyleLbl="node0" presStyleIdx="0" presStyleCnt="1" custLinFactNeighborX="278" custLinFactNeighborY="521"/>
      <dgm:spPr/>
      <dgm:t>
        <a:bodyPr/>
        <a:lstStyle/>
        <a:p>
          <a:endParaRPr lang="zh-CN" altLang="en-US"/>
        </a:p>
      </dgm:t>
    </dgm:pt>
    <dgm:pt modelId="{441C1461-0BED-4279-A1AC-B254E57EF6D4}" type="pres">
      <dgm:prSet presAssocID="{D54DB8F4-28A8-4BBD-AF1F-DA848A98C5E9}" presName="parTrans" presStyleLbl="bgSibTrans2D1" presStyleIdx="0" presStyleCnt="4"/>
      <dgm:spPr/>
      <dgm:t>
        <a:bodyPr/>
        <a:lstStyle/>
        <a:p>
          <a:endParaRPr lang="zh-CN" altLang="en-US"/>
        </a:p>
      </dgm:t>
    </dgm:pt>
    <dgm:pt modelId="{A1E1535C-5DD2-404D-A92D-92752C6A5E9B}" type="pres">
      <dgm:prSet presAssocID="{ED6F4008-3122-4132-8D3E-C03D97C343A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6847A46-6485-4177-BD6E-5882F3178279}" type="pres">
      <dgm:prSet presAssocID="{78B4468C-3573-478A-B3A8-E39C7C445633}" presName="parTrans" presStyleLbl="bgSibTrans2D1" presStyleIdx="1" presStyleCnt="4"/>
      <dgm:spPr/>
      <dgm:t>
        <a:bodyPr/>
        <a:lstStyle/>
        <a:p>
          <a:endParaRPr lang="zh-CN" altLang="en-US"/>
        </a:p>
      </dgm:t>
    </dgm:pt>
    <dgm:pt modelId="{1F7C3147-FFD1-43CB-BD48-13BE8A7C982D}" type="pres">
      <dgm:prSet presAssocID="{DDB82B34-F28B-4910-A241-B818A5D7568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13965E4-C105-4A24-A04E-BA8B69B963B6}" type="pres">
      <dgm:prSet presAssocID="{83AF5CD9-CC64-4A6E-8B70-F43476FCC270}" presName="parTrans" presStyleLbl="bgSibTrans2D1" presStyleIdx="2" presStyleCnt="4"/>
      <dgm:spPr/>
      <dgm:t>
        <a:bodyPr/>
        <a:lstStyle/>
        <a:p>
          <a:endParaRPr lang="zh-CN" altLang="en-US"/>
        </a:p>
      </dgm:t>
    </dgm:pt>
    <dgm:pt modelId="{AD1259E3-0936-442C-B36B-C537F38298D5}" type="pres">
      <dgm:prSet presAssocID="{BFBB5C05-3F3A-421C-BF27-DA51569A938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7D60FF7-B98A-4E94-945B-269B6860627C}" type="pres">
      <dgm:prSet presAssocID="{5E23A803-021F-4C2B-B995-53C3B3FFCC44}" presName="parTrans" presStyleLbl="bgSibTrans2D1" presStyleIdx="3" presStyleCnt="4"/>
      <dgm:spPr/>
      <dgm:t>
        <a:bodyPr/>
        <a:lstStyle/>
        <a:p>
          <a:endParaRPr lang="zh-CN" altLang="en-US"/>
        </a:p>
      </dgm:t>
    </dgm:pt>
    <dgm:pt modelId="{661F72D0-3C8E-45CC-B738-993B34380BD9}" type="pres">
      <dgm:prSet presAssocID="{41A91034-928E-47F6-AE7B-225D18084F8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A1E759FB-0AFF-40DE-A4E4-02382DD59A02}" type="presOf" srcId="{A6DE8872-712A-42ED-9F99-BE00B0BDA7A5}" destId="{101EFE32-6722-48ED-8253-FD219A289BF4}" srcOrd="0" destOrd="0" presId="urn:microsoft.com/office/officeart/2005/8/layout/radial4"/>
    <dgm:cxn modelId="{55A9671E-3FEB-47E8-BF8B-133D5D7B8C5A}" type="presOf" srcId="{83AF5CD9-CC64-4A6E-8B70-F43476FCC270}" destId="{F13965E4-C105-4A24-A04E-BA8B69B963B6}" srcOrd="0" destOrd="0" presId="urn:microsoft.com/office/officeart/2005/8/layout/radial4"/>
    <dgm:cxn modelId="{284A2226-B219-4415-A47B-B192A9000DBD}" srcId="{A6DE8872-712A-42ED-9F99-BE00B0BDA7A5}" destId="{ED6F4008-3122-4132-8D3E-C03D97C343AD}" srcOrd="0" destOrd="0" parTransId="{D54DB8F4-28A8-4BBD-AF1F-DA848A98C5E9}" sibTransId="{A8999B76-C7F2-4FDD-B3AF-262CEE3ADD09}"/>
    <dgm:cxn modelId="{24F6D8E5-50EA-40E9-8583-76CA87C6D96C}" type="presOf" srcId="{41A91034-928E-47F6-AE7B-225D18084F8A}" destId="{661F72D0-3C8E-45CC-B738-993B34380BD9}" srcOrd="0" destOrd="0" presId="urn:microsoft.com/office/officeart/2005/8/layout/radial4"/>
    <dgm:cxn modelId="{E5D6956E-89D8-4B0C-9440-CB9D9F559533}" type="presOf" srcId="{09B731BE-5B21-4F0C-B9C8-3228258AB779}" destId="{5CB379ED-3E32-473B-9698-BE4DD50EC419}" srcOrd="0" destOrd="0" presId="urn:microsoft.com/office/officeart/2005/8/layout/radial4"/>
    <dgm:cxn modelId="{B48EB68D-70C9-4BC8-B30F-59CDB523BBFD}" type="presOf" srcId="{DDB82B34-F28B-4910-A241-B818A5D75688}" destId="{1F7C3147-FFD1-43CB-BD48-13BE8A7C982D}" srcOrd="0" destOrd="0" presId="urn:microsoft.com/office/officeart/2005/8/layout/radial4"/>
    <dgm:cxn modelId="{3C8CB10F-85A3-497E-9537-6D9345CA47F2}" type="presOf" srcId="{BFBB5C05-3F3A-421C-BF27-DA51569A9382}" destId="{AD1259E3-0936-442C-B36B-C537F38298D5}" srcOrd="0" destOrd="0" presId="urn:microsoft.com/office/officeart/2005/8/layout/radial4"/>
    <dgm:cxn modelId="{48FCC51A-0BDC-4DB2-8F5D-3333645218CC}" srcId="{A6DE8872-712A-42ED-9F99-BE00B0BDA7A5}" destId="{41A91034-928E-47F6-AE7B-225D18084F8A}" srcOrd="3" destOrd="0" parTransId="{5E23A803-021F-4C2B-B995-53C3B3FFCC44}" sibTransId="{75773BFD-4092-4C2C-BBB1-2E5AD1788D60}"/>
    <dgm:cxn modelId="{CCB3103A-2115-42F3-B450-15AB5C066221}" srcId="{09B731BE-5B21-4F0C-B9C8-3228258AB779}" destId="{A6DE8872-712A-42ED-9F99-BE00B0BDA7A5}" srcOrd="0" destOrd="0" parTransId="{71741D73-1E0C-4EE8-B63A-F1F6CD6CC915}" sibTransId="{4D5E2A70-9E91-4152-8C78-03F17155407C}"/>
    <dgm:cxn modelId="{969CC283-7CB2-4E79-A497-BCFEFD69C48B}" type="presOf" srcId="{5E23A803-021F-4C2B-B995-53C3B3FFCC44}" destId="{57D60FF7-B98A-4E94-945B-269B6860627C}" srcOrd="0" destOrd="0" presId="urn:microsoft.com/office/officeart/2005/8/layout/radial4"/>
    <dgm:cxn modelId="{3D20F6EA-CBED-4404-8485-F2631CAB23CA}" srcId="{A6DE8872-712A-42ED-9F99-BE00B0BDA7A5}" destId="{DDB82B34-F28B-4910-A241-B818A5D75688}" srcOrd="1" destOrd="0" parTransId="{78B4468C-3573-478A-B3A8-E39C7C445633}" sibTransId="{4BDF60A3-6884-49E1-A932-EB3DB33036EC}"/>
    <dgm:cxn modelId="{2A2322BE-140B-48C2-A4A7-155B4095C92A}" type="presOf" srcId="{ED6F4008-3122-4132-8D3E-C03D97C343AD}" destId="{A1E1535C-5DD2-404D-A92D-92752C6A5E9B}" srcOrd="0" destOrd="0" presId="urn:microsoft.com/office/officeart/2005/8/layout/radial4"/>
    <dgm:cxn modelId="{D832B068-79D1-4715-AFF4-8BB0646A5897}" type="presOf" srcId="{D54DB8F4-28A8-4BBD-AF1F-DA848A98C5E9}" destId="{441C1461-0BED-4279-A1AC-B254E57EF6D4}" srcOrd="0" destOrd="0" presId="urn:microsoft.com/office/officeart/2005/8/layout/radial4"/>
    <dgm:cxn modelId="{1B38025E-DAE6-44ED-8F2D-C264793985A2}" type="presOf" srcId="{78B4468C-3573-478A-B3A8-E39C7C445633}" destId="{F6847A46-6485-4177-BD6E-5882F3178279}" srcOrd="0" destOrd="0" presId="urn:microsoft.com/office/officeart/2005/8/layout/radial4"/>
    <dgm:cxn modelId="{61599A8D-8C2C-4692-9569-D36A4125B69C}" srcId="{A6DE8872-712A-42ED-9F99-BE00B0BDA7A5}" destId="{BFBB5C05-3F3A-421C-BF27-DA51569A9382}" srcOrd="2" destOrd="0" parTransId="{83AF5CD9-CC64-4A6E-8B70-F43476FCC270}" sibTransId="{A602B75B-B06A-4AE4-802D-3C6203D05060}"/>
    <dgm:cxn modelId="{3632A148-D749-420A-8AA9-30545E430359}" type="presParOf" srcId="{5CB379ED-3E32-473B-9698-BE4DD50EC419}" destId="{101EFE32-6722-48ED-8253-FD219A289BF4}" srcOrd="0" destOrd="0" presId="urn:microsoft.com/office/officeart/2005/8/layout/radial4"/>
    <dgm:cxn modelId="{7FD89D27-60FD-4B54-A704-399DBEE8E528}" type="presParOf" srcId="{5CB379ED-3E32-473B-9698-BE4DD50EC419}" destId="{441C1461-0BED-4279-A1AC-B254E57EF6D4}" srcOrd="1" destOrd="0" presId="urn:microsoft.com/office/officeart/2005/8/layout/radial4"/>
    <dgm:cxn modelId="{53DC22F8-AC4C-4D85-BD52-2F5DA31A28B5}" type="presParOf" srcId="{5CB379ED-3E32-473B-9698-BE4DD50EC419}" destId="{A1E1535C-5DD2-404D-A92D-92752C6A5E9B}" srcOrd="2" destOrd="0" presId="urn:microsoft.com/office/officeart/2005/8/layout/radial4"/>
    <dgm:cxn modelId="{DA6E0091-A53E-4304-A3A7-491688303148}" type="presParOf" srcId="{5CB379ED-3E32-473B-9698-BE4DD50EC419}" destId="{F6847A46-6485-4177-BD6E-5882F3178279}" srcOrd="3" destOrd="0" presId="urn:microsoft.com/office/officeart/2005/8/layout/radial4"/>
    <dgm:cxn modelId="{74BECAF2-1B84-4E26-8743-EBFD4450A71A}" type="presParOf" srcId="{5CB379ED-3E32-473B-9698-BE4DD50EC419}" destId="{1F7C3147-FFD1-43CB-BD48-13BE8A7C982D}" srcOrd="4" destOrd="0" presId="urn:microsoft.com/office/officeart/2005/8/layout/radial4"/>
    <dgm:cxn modelId="{7C13060B-FF52-4B4F-9C27-98185FB9215F}" type="presParOf" srcId="{5CB379ED-3E32-473B-9698-BE4DD50EC419}" destId="{F13965E4-C105-4A24-A04E-BA8B69B963B6}" srcOrd="5" destOrd="0" presId="urn:microsoft.com/office/officeart/2005/8/layout/radial4"/>
    <dgm:cxn modelId="{E4173352-0F79-49F2-A207-EC1CDA4D36CE}" type="presParOf" srcId="{5CB379ED-3E32-473B-9698-BE4DD50EC419}" destId="{AD1259E3-0936-442C-B36B-C537F38298D5}" srcOrd="6" destOrd="0" presId="urn:microsoft.com/office/officeart/2005/8/layout/radial4"/>
    <dgm:cxn modelId="{6700FA02-FFEC-4914-A0E3-9C529785BB8C}" type="presParOf" srcId="{5CB379ED-3E32-473B-9698-BE4DD50EC419}" destId="{57D60FF7-B98A-4E94-945B-269B6860627C}" srcOrd="7" destOrd="0" presId="urn:microsoft.com/office/officeart/2005/8/layout/radial4"/>
    <dgm:cxn modelId="{D9C40709-A1E0-4A95-8350-C7B81A8CFFB0}" type="presParOf" srcId="{5CB379ED-3E32-473B-9698-BE4DD50EC419}" destId="{661F72D0-3C8E-45CC-B738-993B34380BD9}" srcOrd="8" destOrd="0" presId="urn:microsoft.com/office/officeart/2005/8/layout/radial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B731BE-5B21-4F0C-B9C8-3228258AB779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A6DE8872-712A-42ED-9F99-BE00B0BDA7A5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altLang="zh-CN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Rivers</a:t>
          </a:r>
          <a:endParaRPr lang="zh-CN" altLang="en-US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1741D73-1E0C-4EE8-B63A-F1F6CD6CC915}" type="parTrans" cxnId="{CCB3103A-2115-42F3-B450-15AB5C066221}">
      <dgm:prSet/>
      <dgm:spPr/>
      <dgm:t>
        <a:bodyPr/>
        <a:lstStyle/>
        <a:p>
          <a:endParaRPr lang="zh-CN" altLang="en-US"/>
        </a:p>
      </dgm:t>
    </dgm:pt>
    <dgm:pt modelId="{4D5E2A70-9E91-4152-8C78-03F17155407C}" type="sibTrans" cxnId="{CCB3103A-2115-42F3-B450-15AB5C066221}">
      <dgm:prSet/>
      <dgm:spPr/>
      <dgm:t>
        <a:bodyPr/>
        <a:lstStyle/>
        <a:p>
          <a:endParaRPr lang="zh-CN" altLang="en-US"/>
        </a:p>
      </dgm:t>
    </dgm:pt>
    <dgm:pt modelId="{ED6F4008-3122-4132-8D3E-C03D97C343AD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altLang="zh-CN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Hydraulics</a:t>
          </a:r>
          <a:endParaRPr lang="zh-CN" alt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54DB8F4-28A8-4BBD-AF1F-DA848A98C5E9}" type="parTrans" cxnId="{284A2226-B219-4415-A47B-B192A9000DBD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zh-CN" altLang="en-US"/>
        </a:p>
      </dgm:t>
    </dgm:pt>
    <dgm:pt modelId="{A8999B76-C7F2-4FDD-B3AF-262CEE3ADD09}" type="sibTrans" cxnId="{284A2226-B219-4415-A47B-B192A9000DBD}">
      <dgm:prSet/>
      <dgm:spPr/>
      <dgm:t>
        <a:bodyPr/>
        <a:lstStyle/>
        <a:p>
          <a:endParaRPr lang="zh-CN" altLang="en-US"/>
        </a:p>
      </dgm:t>
    </dgm:pt>
    <dgm:pt modelId="{DDB82B34-F28B-4910-A241-B818A5D75688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altLang="zh-CN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Hydrology</a:t>
          </a:r>
          <a:endParaRPr lang="zh-CN" alt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8B4468C-3573-478A-B3A8-E39C7C445633}" type="parTrans" cxnId="{3D20F6EA-CBED-4404-8485-F2631CAB23CA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zh-CN" altLang="en-US"/>
        </a:p>
      </dgm:t>
    </dgm:pt>
    <dgm:pt modelId="{4BDF60A3-6884-49E1-A932-EB3DB33036EC}" type="sibTrans" cxnId="{3D20F6EA-CBED-4404-8485-F2631CAB23CA}">
      <dgm:prSet/>
      <dgm:spPr/>
      <dgm:t>
        <a:bodyPr/>
        <a:lstStyle/>
        <a:p>
          <a:endParaRPr lang="zh-CN" altLang="en-US"/>
        </a:p>
      </dgm:t>
    </dgm:pt>
    <dgm:pt modelId="{BFBB5C05-3F3A-421C-BF27-DA51569A9382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altLang="zh-CN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charset="-122"/>
            </a:rPr>
            <a:t>Geomorphology</a:t>
          </a:r>
          <a:endParaRPr lang="zh-CN" alt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AF5CD9-CC64-4A6E-8B70-F43476FCC270}" type="parTrans" cxnId="{61599A8D-8C2C-4692-9569-D36A4125B69C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zh-CN" altLang="en-US"/>
        </a:p>
      </dgm:t>
    </dgm:pt>
    <dgm:pt modelId="{A602B75B-B06A-4AE4-802D-3C6203D05060}" type="sibTrans" cxnId="{61599A8D-8C2C-4692-9569-D36A4125B69C}">
      <dgm:prSet/>
      <dgm:spPr/>
      <dgm:t>
        <a:bodyPr/>
        <a:lstStyle/>
        <a:p>
          <a:endParaRPr lang="zh-CN" altLang="en-US"/>
        </a:p>
      </dgm:t>
    </dgm:pt>
    <dgm:pt modelId="{41A91034-928E-47F6-AE7B-225D18084F8A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altLang="zh-CN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charset="-122"/>
            </a:rPr>
            <a:t>Ecology </a:t>
          </a:r>
          <a:endParaRPr lang="zh-CN" alt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E23A803-021F-4C2B-B995-53C3B3FFCC44}" type="parTrans" cxnId="{48FCC51A-0BDC-4DB2-8F5D-3333645218CC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zh-CN" altLang="en-US"/>
        </a:p>
      </dgm:t>
    </dgm:pt>
    <dgm:pt modelId="{75773BFD-4092-4C2C-BBB1-2E5AD1788D60}" type="sibTrans" cxnId="{48FCC51A-0BDC-4DB2-8F5D-3333645218CC}">
      <dgm:prSet/>
      <dgm:spPr/>
      <dgm:t>
        <a:bodyPr/>
        <a:lstStyle/>
        <a:p>
          <a:endParaRPr lang="zh-CN" altLang="en-US"/>
        </a:p>
      </dgm:t>
    </dgm:pt>
    <dgm:pt modelId="{0D1A06D1-B527-4387-99F7-889EF6CDF08C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altLang="zh-CN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Computer</a:t>
          </a:r>
          <a:r>
            <a:rPr lang="en-US" altLang="zh-CN" sz="2800" b="1" dirty="0" smtClean="0"/>
            <a:t> </a:t>
          </a:r>
          <a:r>
            <a:rPr lang="en-US" altLang="zh-CN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graphics</a:t>
          </a:r>
          <a:endParaRPr lang="zh-CN" alt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822098-CEA0-4494-A173-4581F6F47421}" type="sibTrans" cxnId="{BEDA2F3F-EBFC-4B30-87B0-5841B4586E4B}">
      <dgm:prSet/>
      <dgm:spPr/>
      <dgm:t>
        <a:bodyPr/>
        <a:lstStyle/>
        <a:p>
          <a:endParaRPr lang="zh-CN" altLang="en-US"/>
        </a:p>
      </dgm:t>
    </dgm:pt>
    <dgm:pt modelId="{7B0136A7-E4A8-4B04-8451-88F31FED4D92}" type="parTrans" cxnId="{BEDA2F3F-EBFC-4B30-87B0-5841B4586E4B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zh-CN" altLang="en-US"/>
        </a:p>
      </dgm:t>
    </dgm:pt>
    <dgm:pt modelId="{5CB379ED-3E32-473B-9698-BE4DD50EC419}" type="pres">
      <dgm:prSet presAssocID="{09B731BE-5B21-4F0C-B9C8-3228258AB77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101EFE32-6722-48ED-8253-FD219A289BF4}" type="pres">
      <dgm:prSet presAssocID="{A6DE8872-712A-42ED-9F99-BE00B0BDA7A5}" presName="centerShape" presStyleLbl="node0" presStyleIdx="0" presStyleCnt="1" custLinFactNeighborX="278" custLinFactNeighborY="521"/>
      <dgm:spPr/>
      <dgm:t>
        <a:bodyPr/>
        <a:lstStyle/>
        <a:p>
          <a:endParaRPr lang="zh-CN" altLang="en-US"/>
        </a:p>
      </dgm:t>
    </dgm:pt>
    <dgm:pt modelId="{441C1461-0BED-4279-A1AC-B254E57EF6D4}" type="pres">
      <dgm:prSet presAssocID="{D54DB8F4-28A8-4BBD-AF1F-DA848A98C5E9}" presName="parTrans" presStyleLbl="bgSibTrans2D1" presStyleIdx="0" presStyleCnt="5"/>
      <dgm:spPr/>
      <dgm:t>
        <a:bodyPr/>
        <a:lstStyle/>
        <a:p>
          <a:endParaRPr lang="zh-CN" altLang="en-US"/>
        </a:p>
      </dgm:t>
    </dgm:pt>
    <dgm:pt modelId="{A1E1535C-5DD2-404D-A92D-92752C6A5E9B}" type="pres">
      <dgm:prSet presAssocID="{ED6F4008-3122-4132-8D3E-C03D97C343A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6847A46-6485-4177-BD6E-5882F3178279}" type="pres">
      <dgm:prSet presAssocID="{78B4468C-3573-478A-B3A8-E39C7C445633}" presName="parTrans" presStyleLbl="bgSibTrans2D1" presStyleIdx="1" presStyleCnt="5"/>
      <dgm:spPr/>
      <dgm:t>
        <a:bodyPr/>
        <a:lstStyle/>
        <a:p>
          <a:endParaRPr lang="zh-CN" altLang="en-US"/>
        </a:p>
      </dgm:t>
    </dgm:pt>
    <dgm:pt modelId="{1F7C3147-FFD1-43CB-BD48-13BE8A7C982D}" type="pres">
      <dgm:prSet presAssocID="{DDB82B34-F28B-4910-A241-B818A5D7568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EC3496A-92E6-4A6B-B10F-E23DC332CCA2}" type="pres">
      <dgm:prSet presAssocID="{7B0136A7-E4A8-4B04-8451-88F31FED4D92}" presName="parTrans" presStyleLbl="bgSibTrans2D1" presStyleIdx="2" presStyleCnt="5"/>
      <dgm:spPr/>
      <dgm:t>
        <a:bodyPr/>
        <a:lstStyle/>
        <a:p>
          <a:endParaRPr lang="zh-CN" altLang="en-US"/>
        </a:p>
      </dgm:t>
    </dgm:pt>
    <dgm:pt modelId="{62CDF672-6CCB-49F8-9607-79F006B22A17}" type="pres">
      <dgm:prSet presAssocID="{0D1A06D1-B527-4387-99F7-889EF6CDF08C}" presName="node" presStyleLbl="node1" presStyleIdx="2" presStyleCnt="5" custRadScaleRad="99668" custRadScaleInc="34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13965E4-C105-4A24-A04E-BA8B69B963B6}" type="pres">
      <dgm:prSet presAssocID="{83AF5CD9-CC64-4A6E-8B70-F43476FCC270}" presName="parTrans" presStyleLbl="bgSibTrans2D1" presStyleIdx="3" presStyleCnt="5"/>
      <dgm:spPr/>
      <dgm:t>
        <a:bodyPr/>
        <a:lstStyle/>
        <a:p>
          <a:endParaRPr lang="zh-CN" altLang="en-US"/>
        </a:p>
      </dgm:t>
    </dgm:pt>
    <dgm:pt modelId="{AD1259E3-0936-442C-B36B-C537F38298D5}" type="pres">
      <dgm:prSet presAssocID="{BFBB5C05-3F3A-421C-BF27-DA51569A938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7D60FF7-B98A-4E94-945B-269B6860627C}" type="pres">
      <dgm:prSet presAssocID="{5E23A803-021F-4C2B-B995-53C3B3FFCC44}" presName="parTrans" presStyleLbl="bgSibTrans2D1" presStyleIdx="4" presStyleCnt="5"/>
      <dgm:spPr/>
      <dgm:t>
        <a:bodyPr/>
        <a:lstStyle/>
        <a:p>
          <a:endParaRPr lang="zh-CN" altLang="en-US"/>
        </a:p>
      </dgm:t>
    </dgm:pt>
    <dgm:pt modelId="{661F72D0-3C8E-45CC-B738-993B34380BD9}" type="pres">
      <dgm:prSet presAssocID="{41A91034-928E-47F6-AE7B-225D18084F8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DB374688-C514-4734-89AF-EEAF4AC4DBAA}" type="presOf" srcId="{78B4468C-3573-478A-B3A8-E39C7C445633}" destId="{F6847A46-6485-4177-BD6E-5882F3178279}" srcOrd="0" destOrd="0" presId="urn:microsoft.com/office/officeart/2005/8/layout/radial4"/>
    <dgm:cxn modelId="{7CC0B9D6-4515-489D-8523-E60CEABFD224}" type="presOf" srcId="{BFBB5C05-3F3A-421C-BF27-DA51569A9382}" destId="{AD1259E3-0936-442C-B36B-C537F38298D5}" srcOrd="0" destOrd="0" presId="urn:microsoft.com/office/officeart/2005/8/layout/radial4"/>
    <dgm:cxn modelId="{85C0F9FA-F1D6-48EC-BFBB-EA5351A3780C}" type="presOf" srcId="{83AF5CD9-CC64-4A6E-8B70-F43476FCC270}" destId="{F13965E4-C105-4A24-A04E-BA8B69B963B6}" srcOrd="0" destOrd="0" presId="urn:microsoft.com/office/officeart/2005/8/layout/radial4"/>
    <dgm:cxn modelId="{AD519A12-E5B8-4410-B845-702B8C0ADA67}" type="presOf" srcId="{5E23A803-021F-4C2B-B995-53C3B3FFCC44}" destId="{57D60FF7-B98A-4E94-945B-269B6860627C}" srcOrd="0" destOrd="0" presId="urn:microsoft.com/office/officeart/2005/8/layout/radial4"/>
    <dgm:cxn modelId="{284A2226-B219-4415-A47B-B192A9000DBD}" srcId="{A6DE8872-712A-42ED-9F99-BE00B0BDA7A5}" destId="{ED6F4008-3122-4132-8D3E-C03D97C343AD}" srcOrd="0" destOrd="0" parTransId="{D54DB8F4-28A8-4BBD-AF1F-DA848A98C5E9}" sibTransId="{A8999B76-C7F2-4FDD-B3AF-262CEE3ADD09}"/>
    <dgm:cxn modelId="{6287B731-8F0B-4835-ADDE-73EA2D6DB5B0}" type="presOf" srcId="{7B0136A7-E4A8-4B04-8451-88F31FED4D92}" destId="{5EC3496A-92E6-4A6B-B10F-E23DC332CCA2}" srcOrd="0" destOrd="0" presId="urn:microsoft.com/office/officeart/2005/8/layout/radial4"/>
    <dgm:cxn modelId="{48FCC51A-0BDC-4DB2-8F5D-3333645218CC}" srcId="{A6DE8872-712A-42ED-9F99-BE00B0BDA7A5}" destId="{41A91034-928E-47F6-AE7B-225D18084F8A}" srcOrd="4" destOrd="0" parTransId="{5E23A803-021F-4C2B-B995-53C3B3FFCC44}" sibTransId="{75773BFD-4092-4C2C-BBB1-2E5AD1788D60}"/>
    <dgm:cxn modelId="{3DA27BBA-68E6-4514-9814-C34E5F571AD9}" type="presOf" srcId="{09B731BE-5B21-4F0C-B9C8-3228258AB779}" destId="{5CB379ED-3E32-473B-9698-BE4DD50EC419}" srcOrd="0" destOrd="0" presId="urn:microsoft.com/office/officeart/2005/8/layout/radial4"/>
    <dgm:cxn modelId="{CCB3103A-2115-42F3-B450-15AB5C066221}" srcId="{09B731BE-5B21-4F0C-B9C8-3228258AB779}" destId="{A6DE8872-712A-42ED-9F99-BE00B0BDA7A5}" srcOrd="0" destOrd="0" parTransId="{71741D73-1E0C-4EE8-B63A-F1F6CD6CC915}" sibTransId="{4D5E2A70-9E91-4152-8C78-03F17155407C}"/>
    <dgm:cxn modelId="{3D20F6EA-CBED-4404-8485-F2631CAB23CA}" srcId="{A6DE8872-712A-42ED-9F99-BE00B0BDA7A5}" destId="{DDB82B34-F28B-4910-A241-B818A5D75688}" srcOrd="1" destOrd="0" parTransId="{78B4468C-3573-478A-B3A8-E39C7C445633}" sibTransId="{4BDF60A3-6884-49E1-A932-EB3DB33036EC}"/>
    <dgm:cxn modelId="{DCB5498D-5DF4-4CF9-9714-C466C15ED228}" type="presOf" srcId="{ED6F4008-3122-4132-8D3E-C03D97C343AD}" destId="{A1E1535C-5DD2-404D-A92D-92752C6A5E9B}" srcOrd="0" destOrd="0" presId="urn:microsoft.com/office/officeart/2005/8/layout/radial4"/>
    <dgm:cxn modelId="{0D442784-0A01-4F4F-B4F7-248E5827FC49}" type="presOf" srcId="{41A91034-928E-47F6-AE7B-225D18084F8A}" destId="{661F72D0-3C8E-45CC-B738-993B34380BD9}" srcOrd="0" destOrd="0" presId="urn:microsoft.com/office/officeart/2005/8/layout/radial4"/>
    <dgm:cxn modelId="{8AB4A9BC-B2E0-4696-8768-92B324D15DC2}" type="presOf" srcId="{DDB82B34-F28B-4910-A241-B818A5D75688}" destId="{1F7C3147-FFD1-43CB-BD48-13BE8A7C982D}" srcOrd="0" destOrd="0" presId="urn:microsoft.com/office/officeart/2005/8/layout/radial4"/>
    <dgm:cxn modelId="{DBBC44AD-F6E1-48DC-86A0-411ED677FC05}" type="presOf" srcId="{A6DE8872-712A-42ED-9F99-BE00B0BDA7A5}" destId="{101EFE32-6722-48ED-8253-FD219A289BF4}" srcOrd="0" destOrd="0" presId="urn:microsoft.com/office/officeart/2005/8/layout/radial4"/>
    <dgm:cxn modelId="{BEDA2F3F-EBFC-4B30-87B0-5841B4586E4B}" srcId="{A6DE8872-712A-42ED-9F99-BE00B0BDA7A5}" destId="{0D1A06D1-B527-4387-99F7-889EF6CDF08C}" srcOrd="2" destOrd="0" parTransId="{7B0136A7-E4A8-4B04-8451-88F31FED4D92}" sibTransId="{39822098-CEA0-4494-A173-4581F6F47421}"/>
    <dgm:cxn modelId="{FBA6DE4F-DB82-476D-AA9B-90040BA22A48}" type="presOf" srcId="{D54DB8F4-28A8-4BBD-AF1F-DA848A98C5E9}" destId="{441C1461-0BED-4279-A1AC-B254E57EF6D4}" srcOrd="0" destOrd="0" presId="urn:microsoft.com/office/officeart/2005/8/layout/radial4"/>
    <dgm:cxn modelId="{61599A8D-8C2C-4692-9569-D36A4125B69C}" srcId="{A6DE8872-712A-42ED-9F99-BE00B0BDA7A5}" destId="{BFBB5C05-3F3A-421C-BF27-DA51569A9382}" srcOrd="3" destOrd="0" parTransId="{83AF5CD9-CC64-4A6E-8B70-F43476FCC270}" sibTransId="{A602B75B-B06A-4AE4-802D-3C6203D05060}"/>
    <dgm:cxn modelId="{0FEE3210-D143-42A5-A5A7-C8C5A98875DC}" type="presOf" srcId="{0D1A06D1-B527-4387-99F7-889EF6CDF08C}" destId="{62CDF672-6CCB-49F8-9607-79F006B22A17}" srcOrd="0" destOrd="0" presId="urn:microsoft.com/office/officeart/2005/8/layout/radial4"/>
    <dgm:cxn modelId="{EF189BE2-F886-43B6-A6AE-0254AAB481AE}" type="presParOf" srcId="{5CB379ED-3E32-473B-9698-BE4DD50EC419}" destId="{101EFE32-6722-48ED-8253-FD219A289BF4}" srcOrd="0" destOrd="0" presId="urn:microsoft.com/office/officeart/2005/8/layout/radial4"/>
    <dgm:cxn modelId="{1A7F8A7C-3104-4ECB-91EA-4D952C1D0D92}" type="presParOf" srcId="{5CB379ED-3E32-473B-9698-BE4DD50EC419}" destId="{441C1461-0BED-4279-A1AC-B254E57EF6D4}" srcOrd="1" destOrd="0" presId="urn:microsoft.com/office/officeart/2005/8/layout/radial4"/>
    <dgm:cxn modelId="{E1836B33-4E22-4197-83E1-ECDAB812445F}" type="presParOf" srcId="{5CB379ED-3E32-473B-9698-BE4DD50EC419}" destId="{A1E1535C-5DD2-404D-A92D-92752C6A5E9B}" srcOrd="2" destOrd="0" presId="urn:microsoft.com/office/officeart/2005/8/layout/radial4"/>
    <dgm:cxn modelId="{619E84D6-4BE0-4898-AFB3-7AB70E742474}" type="presParOf" srcId="{5CB379ED-3E32-473B-9698-BE4DD50EC419}" destId="{F6847A46-6485-4177-BD6E-5882F3178279}" srcOrd="3" destOrd="0" presId="urn:microsoft.com/office/officeart/2005/8/layout/radial4"/>
    <dgm:cxn modelId="{9B50E7F0-5CA9-4BFC-BF02-B8CBFB031662}" type="presParOf" srcId="{5CB379ED-3E32-473B-9698-BE4DD50EC419}" destId="{1F7C3147-FFD1-43CB-BD48-13BE8A7C982D}" srcOrd="4" destOrd="0" presId="urn:microsoft.com/office/officeart/2005/8/layout/radial4"/>
    <dgm:cxn modelId="{87BBD8D2-821B-4241-AAD0-F12FA9C82DEA}" type="presParOf" srcId="{5CB379ED-3E32-473B-9698-BE4DD50EC419}" destId="{5EC3496A-92E6-4A6B-B10F-E23DC332CCA2}" srcOrd="5" destOrd="0" presId="urn:microsoft.com/office/officeart/2005/8/layout/radial4"/>
    <dgm:cxn modelId="{E042D7BF-D6BC-48B9-83F7-AB0739C155FB}" type="presParOf" srcId="{5CB379ED-3E32-473B-9698-BE4DD50EC419}" destId="{62CDF672-6CCB-49F8-9607-79F006B22A17}" srcOrd="6" destOrd="0" presId="urn:microsoft.com/office/officeart/2005/8/layout/radial4"/>
    <dgm:cxn modelId="{E7C2D9B1-C4D9-4B65-A300-5BA3D503FF74}" type="presParOf" srcId="{5CB379ED-3E32-473B-9698-BE4DD50EC419}" destId="{F13965E4-C105-4A24-A04E-BA8B69B963B6}" srcOrd="7" destOrd="0" presId="urn:microsoft.com/office/officeart/2005/8/layout/radial4"/>
    <dgm:cxn modelId="{4F8A5191-BEE3-400E-87D7-4339B89DC942}" type="presParOf" srcId="{5CB379ED-3E32-473B-9698-BE4DD50EC419}" destId="{AD1259E3-0936-442C-B36B-C537F38298D5}" srcOrd="8" destOrd="0" presId="urn:microsoft.com/office/officeart/2005/8/layout/radial4"/>
    <dgm:cxn modelId="{B1C13EBF-21C4-448F-B0B7-96C8850288BF}" type="presParOf" srcId="{5CB379ED-3E32-473B-9698-BE4DD50EC419}" destId="{57D60FF7-B98A-4E94-945B-269B6860627C}" srcOrd="9" destOrd="0" presId="urn:microsoft.com/office/officeart/2005/8/layout/radial4"/>
    <dgm:cxn modelId="{28DAB5D9-49AA-47C8-911E-6134153C3542}" type="presParOf" srcId="{5CB379ED-3E32-473B-9698-BE4DD50EC419}" destId="{661F72D0-3C8E-45CC-B738-993B34380BD9}" srcOrd="10" destOrd="0" presId="urn:microsoft.com/office/officeart/2005/8/layout/radial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4" Type="http://schemas.openxmlformats.org/officeDocument/2006/relationships/image" Target="../media/image3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335A36-EEB9-4624-85A0-BB34B43C7F49}" type="datetimeFigureOut">
              <a:rPr lang="zh-CN" altLang="en-US" smtClean="0"/>
              <a:pPr/>
              <a:t>2008-11-17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B64C1E-07C8-4104-8A5E-BFDF8376FED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64C1E-07C8-4104-8A5E-BFDF8376FED0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Second, </a:t>
            </a:r>
            <a:r>
              <a:rPr lang="en-US" baseline="0" dirty="0" smtClean="0"/>
              <a:t>we want to handle very long or even unbounded rivers, and , in the scene, the camera can move arbitrarily, the users can observe rivers very closely, or observe rivers far away. All these require our algorithms should be scalable.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64C1E-07C8-4104-8A5E-BFDF8376FED0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Show velocity profile.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64C1E-07C8-4104-8A5E-BFDF8376FED0}" type="slidenum">
              <a:rPr lang="zh-CN" altLang="en-US" smtClean="0"/>
              <a:pPr/>
              <a:t>120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err="1" smtClean="0"/>
              <a:t>Advecting</a:t>
            </a:r>
            <a:r>
              <a:rPr lang="en-US" altLang="zh-CN" dirty="0" smtClean="0"/>
              <a:t> texture is a general </a:t>
            </a:r>
            <a:r>
              <a:rPr lang="en-US" altLang="zh-CN" dirty="0" err="1" smtClean="0"/>
              <a:t>prolem</a:t>
            </a:r>
            <a:r>
              <a:rPr lang="en-US" altLang="zh-CN" dirty="0" smtClean="0"/>
              <a:t>, has a wider range than river…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64C1E-07C8-4104-8A5E-BFDF8376FED0}" type="slidenum">
              <a:rPr lang="zh-CN" altLang="en-US" smtClean="0"/>
              <a:pPr/>
              <a:t>121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64C1E-07C8-4104-8A5E-BFDF8376FED0}" type="slidenum">
              <a:rPr lang="zh-CN" altLang="en-US" smtClean="0"/>
              <a:pPr/>
              <a:t>122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Now I show you texture</a:t>
            </a:r>
            <a:r>
              <a:rPr lang="en-US" altLang="zh-CN" baseline="0" dirty="0" smtClean="0"/>
              <a:t> advection with non-noise texture.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64C1E-07C8-4104-8A5E-BFDF8376FED0}" type="slidenum">
              <a:rPr lang="zh-CN" altLang="en-US" smtClean="0"/>
              <a:pPr/>
              <a:t>123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64C1E-07C8-4104-8A5E-BFDF8376FED0}" type="slidenum">
              <a:rPr lang="zh-CN" altLang="en-US" smtClean="0"/>
              <a:pPr/>
              <a:t>125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64C1E-07C8-4104-8A5E-BFDF8376FED0}" type="slidenum">
              <a:rPr lang="zh-CN" altLang="en-US" smtClean="0"/>
              <a:pPr/>
              <a:t>128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 smtClean="0"/>
          </a:p>
          <a:p>
            <a:r>
              <a:rPr lang="en-US" altLang="zh-CN" dirty="0" smtClean="0"/>
              <a:t>We know some </a:t>
            </a:r>
            <a:r>
              <a:rPr lang="en-US" altLang="zh-CN" dirty="0" err="1" smtClean="0"/>
              <a:t>qualitive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realtion</a:t>
            </a:r>
            <a:r>
              <a:rPr lang="en-US" altLang="zh-CN" baseline="0" dirty="0" smtClean="0"/>
              <a:t> between interpolation parameters and the profile of velocity, but not accurate. </a:t>
            </a:r>
          </a:p>
          <a:p>
            <a:endParaRPr lang="en-US" altLang="zh-CN" baseline="0" dirty="0" smtClean="0"/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Also, moving boundary need efficient data-structure for update distance.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Also about water depth.</a:t>
            </a:r>
          </a:p>
          <a:p>
            <a:endParaRPr lang="en-US" altLang="zh-CN" dirty="0" smtClean="0"/>
          </a:p>
          <a:p>
            <a:pPr lvl="1"/>
            <a:r>
              <a:rPr lang="en-US" altLang="zh-CN" dirty="0" smtClean="0"/>
              <a:t>Unsteady water surfaces</a:t>
            </a:r>
          </a:p>
          <a:p>
            <a:pPr lvl="2"/>
            <a:r>
              <a:rPr lang="en-US" altLang="zh-CN" dirty="0" smtClean="0"/>
              <a:t>Time-variant depth and boundaries</a:t>
            </a:r>
          </a:p>
          <a:p>
            <a:endParaRPr lang="en-US" altLang="zh-CN" dirty="0" smtClean="0"/>
          </a:p>
          <a:p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64C1E-07C8-4104-8A5E-BFDF8376FED0}" type="slidenum">
              <a:rPr lang="zh-CN" altLang="en-US" smtClean="0"/>
              <a:pPr/>
              <a:t>129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Images…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64C1E-07C8-4104-8A5E-BFDF8376FED0}" type="slidenum">
              <a:rPr lang="zh-CN" altLang="en-US" smtClean="0"/>
              <a:pPr/>
              <a:t>130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Also, us</a:t>
            </a:r>
            <a:r>
              <a:rPr lang="en-US" altLang="zh-CN" baseline="0" dirty="0" smtClean="0"/>
              <a:t>e images here. Foam …..  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Now sprites</a:t>
            </a:r>
            <a:r>
              <a:rPr lang="en-US" altLang="zh-CN" baseline="0" dirty="0" smtClean="0"/>
              <a:t> only adaptive to the view distance. We would like to make it adaptive also to the flow conditions.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64C1E-07C8-4104-8A5E-BFDF8376FED0}" type="slidenum">
              <a:rPr lang="zh-CN" altLang="en-US" smtClean="0"/>
              <a:pPr/>
              <a:t>131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baseline="0" dirty="0" smtClean="0"/>
              <a:t>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64C1E-07C8-4104-8A5E-BFDF8376FED0}" type="slidenum">
              <a:rPr lang="zh-CN" altLang="en-US" smtClean="0"/>
              <a:pPr/>
              <a:t>132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64C1E-07C8-4104-8A5E-BFDF8376FED0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64C1E-07C8-4104-8A5E-BFDF8376FED0}" type="slidenum">
              <a:rPr lang="zh-CN" altLang="en-US" smtClean="0"/>
              <a:pPr/>
              <a:t>134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64C1E-07C8-4104-8A5E-BFDF8376FED0}" type="slidenum">
              <a:rPr lang="zh-CN" altLang="en-US" smtClean="0"/>
              <a:pPr/>
              <a:t>135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64C1E-07C8-4104-8A5E-BFDF8376FED0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64C1E-07C8-4104-8A5E-BFDF8376FED0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64C1E-07C8-4104-8A5E-BFDF8376FED0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 smtClean="0"/>
          </a:p>
          <a:p>
            <a:r>
              <a:rPr lang="en-US" altLang="zh-CN" dirty="0" smtClean="0"/>
              <a:t>In computer graphics, there is </a:t>
            </a:r>
            <a:r>
              <a:rPr lang="en-US" altLang="zh-CN" baseline="0" dirty="0" smtClean="0"/>
              <a:t>a lot of work on water or surface waves animation. But not too much work specific to river animation.</a:t>
            </a:r>
          </a:p>
          <a:p>
            <a:r>
              <a:rPr lang="en-US" altLang="zh-CN" baseline="0" dirty="0" smtClean="0"/>
              <a:t>In addition, In hydraulics field, there is a lot of work on river simulation.</a:t>
            </a:r>
            <a:r>
              <a:rPr lang="en-US" altLang="zh-CN" dirty="0" smtClean="0"/>
              <a:t> </a:t>
            </a:r>
          </a:p>
          <a:p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Now we</a:t>
            </a:r>
            <a:r>
              <a:rPr lang="en-US" altLang="zh-CN" baseline="0" dirty="0" smtClean="0"/>
              <a:t> discuss them in 4 categories, according to the visual features they are able to model.</a:t>
            </a:r>
          </a:p>
          <a:p>
            <a:r>
              <a:rPr lang="en-US" altLang="zh-CN" baseline="0" dirty="0" smtClean="0"/>
              <a:t>.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. 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64C1E-07C8-4104-8A5E-BFDF8376FED0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 smtClean="0"/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The first is water simulation, in this category, the physical quantities are defined and simulated in 3D.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The second is river simulation, it this category, the physical quantities are averaged in vertical direction, and water depth is considered in the models.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The final category is </a:t>
            </a:r>
            <a:r>
              <a:rPr lang="en-US" altLang="zh-CN" baseline="0" dirty="0" err="1" smtClean="0"/>
              <a:t>suface</a:t>
            </a:r>
            <a:r>
              <a:rPr lang="en-US" altLang="zh-CN" baseline="0" dirty="0" smtClean="0"/>
              <a:t> wave models, these models are </a:t>
            </a:r>
            <a:r>
              <a:rPr lang="en-US" altLang="zh-CN" baseline="0" dirty="0" err="1" smtClean="0"/>
              <a:t>purly</a:t>
            </a:r>
            <a:r>
              <a:rPr lang="en-US" altLang="zh-CN" baseline="0" dirty="0" smtClean="0"/>
              <a:t> 2D. 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64C1E-07C8-4104-8A5E-BFDF8376FED0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baseline="0" dirty="0" smtClean="0"/>
          </a:p>
          <a:p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64C1E-07C8-4104-8A5E-BFDF8376FED0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 smtClean="0"/>
          </a:p>
          <a:p>
            <a:r>
              <a:rPr lang="en-US" altLang="zh-CN" baseline="0" dirty="0" smtClean="0"/>
              <a:t>The </a:t>
            </a:r>
            <a:r>
              <a:rPr lang="en-US" altLang="zh-CN" baseline="0" dirty="0" err="1" smtClean="0"/>
              <a:t>cfd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techqniues</a:t>
            </a:r>
            <a:r>
              <a:rPr lang="en-US" altLang="zh-CN" baseline="0" dirty="0" smtClean="0"/>
              <a:t> can be used for animation purpose.  Here, an important work is </a:t>
            </a:r>
            <a:r>
              <a:rPr lang="en-US" altLang="zh-CN" baseline="0" dirty="0" err="1" smtClean="0"/>
              <a:t>Stam’s</a:t>
            </a:r>
            <a:r>
              <a:rPr lang="en-US" altLang="zh-CN" baseline="0" dirty="0" smtClean="0"/>
              <a:t> stable solver.</a:t>
            </a:r>
          </a:p>
          <a:p>
            <a:r>
              <a:rPr lang="en-US" altLang="zh-CN" baseline="0" dirty="0" smtClean="0"/>
              <a:t>% makes the CFD techniques practical for animation problems. </a:t>
            </a:r>
          </a:p>
          <a:p>
            <a:r>
              <a:rPr lang="en-US" altLang="zh-CN" baseline="0" dirty="0" smtClean="0"/>
              <a:t> Their method  allows  large time-steps while being stable.   </a:t>
            </a:r>
            <a:r>
              <a:rPr lang="en-US" altLang="zh-CN" baseline="0" dirty="0" err="1" smtClean="0"/>
              <a:t>Certaitly</a:t>
            </a:r>
            <a:r>
              <a:rPr lang="en-US" altLang="zh-CN" baseline="0" dirty="0" smtClean="0"/>
              <a:t>, it will loss some accuracy, but it could be accepted in animation.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Note that there are too approaches for solving NS equations.  The </a:t>
            </a:r>
            <a:r>
              <a:rPr lang="en-US" altLang="zh-CN" baseline="0" dirty="0" err="1" smtClean="0"/>
              <a:t>Eulerian</a:t>
            </a:r>
            <a:r>
              <a:rPr lang="en-US" altLang="zh-CN" baseline="0" dirty="0" smtClean="0"/>
              <a:t> approach, define quantities at fixed points in the </a:t>
            </a:r>
            <a:r>
              <a:rPr lang="en-US" altLang="zh-CN" baseline="0" dirty="0" err="1" smtClean="0"/>
              <a:t>sapce</a:t>
            </a:r>
            <a:r>
              <a:rPr lang="en-US" altLang="zh-CN" baseline="0" dirty="0" smtClean="0"/>
              <a:t>. While, the </a:t>
            </a:r>
            <a:r>
              <a:rPr lang="en-US" altLang="zh-CN" baseline="0" dirty="0" err="1" smtClean="0"/>
              <a:t>Lagrangian</a:t>
            </a:r>
            <a:r>
              <a:rPr lang="en-US" altLang="zh-CN" baseline="0" dirty="0" smtClean="0"/>
              <a:t> approach defines quantities at particles that follow the flow.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Generally, there are two approaches for solving</a:t>
            </a:r>
            <a:r>
              <a:rPr lang="en-US" altLang="zh-CN" baseline="0" dirty="0" smtClean="0"/>
              <a:t> the ns equations. 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Shorten</a:t>
            </a:r>
            <a:r>
              <a:rPr lang="en-US" altLang="zh-CN" baseline="0" dirty="0" smtClean="0"/>
              <a:t> sentences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Stable solver less accurate 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One…</a:t>
            </a:r>
          </a:p>
          <a:p>
            <a:endParaRPr lang="en-US" altLang="zh-CN" baseline="0" dirty="0" smtClean="0"/>
          </a:p>
          <a:p>
            <a:r>
              <a:rPr lang="en-US" altLang="zh-CN" dirty="0" smtClean="0"/>
              <a:t>with an implicit function</a:t>
            </a:r>
          </a:p>
          <a:p>
            <a:endParaRPr lang="en-US" altLang="zh-CN" baseline="0" dirty="0" smtClean="0"/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Many work has been done to use CFD tech for the animation purpose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Basically, it includes two steps.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Here we need a stable solver tailored for computer animation. The stable solver proposed</a:t>
            </a:r>
            <a:r>
              <a:rPr lang="en-US" altLang="zh-CN" baseline="0" dirty="0" smtClean="0"/>
              <a:t> by </a:t>
            </a:r>
            <a:r>
              <a:rPr lang="en-US" altLang="zh-CN" baseline="0" dirty="0" err="1" smtClean="0"/>
              <a:t>stam</a:t>
            </a:r>
            <a:r>
              <a:rPr lang="en-US" altLang="zh-CN" baseline="0" dirty="0" smtClean="0"/>
              <a:t> are commonly used. </a:t>
            </a:r>
            <a:r>
              <a:rPr lang="en-US" altLang="zh-CN" dirty="0" smtClean="0"/>
              <a:t>The stable solver is important</a:t>
            </a:r>
            <a:r>
              <a:rPr lang="en-US" altLang="zh-CN" baseline="0" dirty="0" smtClean="0"/>
              <a:t> since it </a:t>
            </a:r>
            <a:r>
              <a:rPr lang="en-US" altLang="zh-CN" dirty="0" smtClean="0"/>
              <a:t>allows</a:t>
            </a:r>
            <a:r>
              <a:rPr lang="en-US" altLang="zh-CN" baseline="0" dirty="0" smtClean="0"/>
              <a:t> us to use a large time step while keeping the simulation stable. Certainly, it will loss some physical </a:t>
            </a:r>
            <a:r>
              <a:rPr lang="en-US" altLang="zh-CN" baseline="0" dirty="0" err="1" smtClean="0"/>
              <a:t>accurity</a:t>
            </a:r>
            <a:r>
              <a:rPr lang="en-US" altLang="zh-CN" baseline="0" dirty="0" smtClean="0"/>
              <a:t>, but it is basically accepted for the animation purpose. 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The level-set method track the interface by </a:t>
            </a:r>
            <a:r>
              <a:rPr lang="en-US" altLang="zh-CN" baseline="0" dirty="0" err="1" smtClean="0"/>
              <a:t>advecting</a:t>
            </a:r>
            <a:r>
              <a:rPr lang="en-US" altLang="zh-CN" baseline="0" dirty="0" smtClean="0"/>
              <a:t> an implicit function. It can handle interface with complicated 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64C1E-07C8-4104-8A5E-BFDF8376FED0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 smtClean="0"/>
          </a:p>
          <a:p>
            <a:r>
              <a:rPr lang="en-US" altLang="zh-CN" dirty="0" smtClean="0"/>
              <a:t>This is</a:t>
            </a:r>
            <a:r>
              <a:rPr lang="en-US" altLang="zh-CN" baseline="0" dirty="0" smtClean="0"/>
              <a:t> a </a:t>
            </a:r>
            <a:r>
              <a:rPr lang="en-US" altLang="zh-CN" dirty="0" smtClean="0"/>
              <a:t>typical wate</a:t>
            </a:r>
            <a:r>
              <a:rPr lang="en-US" altLang="zh-CN" baseline="0" dirty="0" smtClean="0"/>
              <a:t>r animation work that uses 3D NS </a:t>
            </a:r>
            <a:r>
              <a:rPr lang="en-US" altLang="zh-CN" baseline="0" dirty="0" err="1" smtClean="0"/>
              <a:t>queations</a:t>
            </a:r>
            <a:r>
              <a:rPr lang="en-US" altLang="zh-CN" baseline="0" dirty="0" smtClean="0"/>
              <a:t> and  </a:t>
            </a:r>
            <a:r>
              <a:rPr lang="en-US" altLang="zh-CN" baseline="0" dirty="0" err="1" smtClean="0"/>
              <a:t>Eulerian</a:t>
            </a:r>
            <a:r>
              <a:rPr lang="en-US" altLang="zh-CN" baseline="0" dirty="0" smtClean="0"/>
              <a:t> approach 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Water </a:t>
            </a:r>
            <a:r>
              <a:rPr lang="en-US" altLang="zh-CN" baseline="0" dirty="0" err="1" smtClean="0"/>
              <a:t>animtion</a:t>
            </a:r>
            <a:r>
              <a:rPr lang="en-US" altLang="zh-CN" baseline="0" dirty="0" smtClean="0"/>
              <a:t> that use NS simulation with </a:t>
            </a:r>
            <a:r>
              <a:rPr lang="en-US" altLang="zh-CN" baseline="0" dirty="0" err="1" smtClean="0"/>
              <a:t>Eulerin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approch</a:t>
            </a:r>
            <a:r>
              <a:rPr lang="en-US" altLang="zh-CN" baseline="0" dirty="0" smtClean="0"/>
              <a:t>.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First, they solve NSE on a grid to get the velocities. And then, they uses </a:t>
            </a:r>
            <a:r>
              <a:rPr lang="en-US" altLang="zh-CN" baseline="0" dirty="0" err="1" smtClean="0"/>
              <a:t>leve</a:t>
            </a:r>
            <a:r>
              <a:rPr lang="en-US" altLang="zh-CN" baseline="0" dirty="0" smtClean="0"/>
              <a:t>-set method to track water-air interface by </a:t>
            </a:r>
            <a:r>
              <a:rPr lang="en-US" altLang="zh-CN" baseline="0" dirty="0" err="1" smtClean="0"/>
              <a:t>advecting</a:t>
            </a:r>
            <a:r>
              <a:rPr lang="en-US" altLang="zh-CN" baseline="0" dirty="0" smtClean="0"/>
              <a:t> by </a:t>
            </a:r>
            <a:r>
              <a:rPr lang="en-US" altLang="zh-CN" baseline="0" dirty="0" err="1" smtClean="0"/>
              <a:t>advecting</a:t>
            </a:r>
            <a:r>
              <a:rPr lang="en-US" altLang="zh-CN" baseline="0" dirty="0" smtClean="0"/>
              <a:t> an implicit function</a:t>
            </a:r>
          </a:p>
          <a:p>
            <a:endParaRPr lang="en-US" altLang="zh-CN" baseline="0" dirty="0" smtClean="0"/>
          </a:p>
          <a:p>
            <a:endParaRPr lang="en-US" altLang="zh-CN" baseline="0" dirty="0" smtClean="0"/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Many work has been done to use CFD tech for the animation purpose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Basically, it includes two steps.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Here we need a stable solver tailored for computer animation. The stable solver proposed</a:t>
            </a:r>
            <a:r>
              <a:rPr lang="en-US" altLang="zh-CN" baseline="0" dirty="0" smtClean="0"/>
              <a:t> by </a:t>
            </a:r>
            <a:r>
              <a:rPr lang="en-US" altLang="zh-CN" baseline="0" dirty="0" err="1" smtClean="0"/>
              <a:t>stam</a:t>
            </a:r>
            <a:r>
              <a:rPr lang="en-US" altLang="zh-CN" baseline="0" dirty="0" smtClean="0"/>
              <a:t> are commonly used. </a:t>
            </a:r>
            <a:r>
              <a:rPr lang="en-US" altLang="zh-CN" dirty="0" smtClean="0"/>
              <a:t>The stable solver is important</a:t>
            </a:r>
            <a:r>
              <a:rPr lang="en-US" altLang="zh-CN" baseline="0" dirty="0" smtClean="0"/>
              <a:t> since it </a:t>
            </a:r>
            <a:r>
              <a:rPr lang="en-US" altLang="zh-CN" dirty="0" smtClean="0"/>
              <a:t>allows</a:t>
            </a:r>
            <a:r>
              <a:rPr lang="en-US" altLang="zh-CN" baseline="0" dirty="0" smtClean="0"/>
              <a:t> us to use a large time step while keeping the simulation stable. Certainly, it will loss some physical </a:t>
            </a:r>
            <a:r>
              <a:rPr lang="en-US" altLang="zh-CN" baseline="0" dirty="0" err="1" smtClean="0"/>
              <a:t>accurity</a:t>
            </a:r>
            <a:r>
              <a:rPr lang="en-US" altLang="zh-CN" baseline="0" dirty="0" smtClean="0"/>
              <a:t>, but it is basically accepted for the animation purpose. 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The level-set method track the interface by </a:t>
            </a:r>
            <a:r>
              <a:rPr lang="en-US" altLang="zh-CN" baseline="0" dirty="0" err="1" smtClean="0"/>
              <a:t>advecting</a:t>
            </a:r>
            <a:r>
              <a:rPr lang="en-US" altLang="zh-CN" baseline="0" dirty="0" smtClean="0"/>
              <a:t> an implicit function. It can handle interface with complicated 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64C1E-07C8-4104-8A5E-BFDF8376FED0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64C1E-07C8-4104-8A5E-BFDF8376FED0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64C1E-07C8-4104-8A5E-BFDF8376FED0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 smtClean="0"/>
          </a:p>
          <a:p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64C1E-07C8-4104-8A5E-BFDF8376FED0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SPH</a:t>
            </a:r>
            <a:r>
              <a:rPr lang="en-US" altLang="zh-CN" baseline="0" dirty="0" smtClean="0"/>
              <a:t> method is a typical  </a:t>
            </a:r>
            <a:r>
              <a:rPr lang="en-US" altLang="zh-CN" baseline="0" dirty="0" err="1" smtClean="0"/>
              <a:t>Lagrangian</a:t>
            </a:r>
            <a:r>
              <a:rPr lang="en-US" altLang="zh-CN" baseline="0" dirty="0" smtClean="0"/>
              <a:t> approach. </a:t>
            </a:r>
            <a:endParaRPr lang="en-US" altLang="zh-CN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Compared with </a:t>
            </a:r>
            <a:r>
              <a:rPr lang="en-US" altLang="zh-CN" dirty="0" err="1" smtClean="0"/>
              <a:t>eulerian</a:t>
            </a:r>
            <a:r>
              <a:rPr lang="en-US" altLang="zh-CN" dirty="0" smtClean="0"/>
              <a:t> approach, it is easier adaptive to complex domain, but</a:t>
            </a:r>
            <a:r>
              <a:rPr lang="en-US" altLang="zh-CN" baseline="0" dirty="0" smtClean="0"/>
              <a:t> it is more </a:t>
            </a:r>
            <a:r>
              <a:rPr lang="en-US" altLang="zh-CN" baseline="0" dirty="0" err="1" smtClean="0"/>
              <a:t>dificult</a:t>
            </a:r>
            <a:r>
              <a:rPr lang="en-US" altLang="zh-CN" baseline="0" dirty="0" smtClean="0"/>
              <a:t> to reconstruct a smooth surface from particles.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For our purpose, it also </a:t>
            </a:r>
            <a:r>
              <a:rPr lang="en-US" altLang="zh-CN" dirty="0" err="1" smtClean="0"/>
              <a:t>surffers</a:t>
            </a:r>
            <a:r>
              <a:rPr lang="en-US" altLang="zh-CN" dirty="0" smtClean="0"/>
              <a:t> similar </a:t>
            </a:r>
            <a:r>
              <a:rPr lang="en-US" altLang="zh-CN" baseline="0" dirty="0" smtClean="0"/>
              <a:t> </a:t>
            </a:r>
            <a:r>
              <a:rPr lang="en-US" altLang="zh-CN" dirty="0" smtClean="0"/>
              <a:t>problems as the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Eulerian</a:t>
            </a:r>
            <a:r>
              <a:rPr lang="en-US" altLang="zh-CN" baseline="0" dirty="0" smtClean="0"/>
              <a:t>. 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The method is still expensive. 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In this image,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About 2000 particles are used for simulating pouring water in a glass, it runs in 5 fps.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Note that this a very small domain compared with rivers.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64C1E-07C8-4104-8A5E-BFDF8376FED0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64C1E-07C8-4104-8A5E-BFDF8376FED0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64C1E-07C8-4104-8A5E-BFDF8376FED0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baseline="0" dirty="0" smtClean="0"/>
          </a:p>
          <a:p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64C1E-07C8-4104-8A5E-BFDF8376FED0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64C1E-07C8-4104-8A5E-BFDF8376FED0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64C1E-07C8-4104-8A5E-BFDF8376FED0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baseline="0" dirty="0" smtClean="0"/>
              <a:t>. 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64C1E-07C8-4104-8A5E-BFDF8376FED0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64C1E-07C8-4104-8A5E-BFDF8376FED0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64C1E-07C8-4104-8A5E-BFDF8376FED0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64C1E-07C8-4104-8A5E-BFDF8376FED0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baseline="0" dirty="0" smtClean="0"/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64C1E-07C8-4104-8A5E-BFDF8376FED0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64C1E-07C8-4104-8A5E-BFDF8376FED0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64C1E-07C8-4104-8A5E-BFDF8376FED0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64C1E-07C8-4104-8A5E-BFDF8376FED0}" type="slidenum">
              <a:rPr lang="zh-CN" altLang="en-US" smtClean="0"/>
              <a:pPr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64C1E-07C8-4104-8A5E-BFDF8376FED0}" type="slidenum">
              <a:rPr lang="zh-CN" altLang="en-US" smtClean="0"/>
              <a:pPr/>
              <a:t>35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64C1E-07C8-4104-8A5E-BFDF8376FED0}" type="slidenum">
              <a:rPr lang="zh-CN" altLang="en-US" smtClean="0"/>
              <a:pPr/>
              <a:t>36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64C1E-07C8-4104-8A5E-BFDF8376FED0}" type="slidenum">
              <a:rPr lang="zh-CN" altLang="en-US" smtClean="0"/>
              <a:pPr/>
              <a:t>37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 smtClean="0"/>
          </a:p>
          <a:p>
            <a:r>
              <a:rPr lang="en-US" altLang="zh-CN" dirty="0" smtClean="0"/>
              <a:t>In the </a:t>
            </a:r>
            <a:r>
              <a:rPr lang="en-US" altLang="zh-CN" dirty="0" err="1" smtClean="0"/>
              <a:t>meso</a:t>
            </a:r>
            <a:r>
              <a:rPr lang="en-US" altLang="zh-CN" dirty="0" smtClean="0"/>
              <a:t> scale, we model individual and </a:t>
            </a:r>
            <a:r>
              <a:rPr lang="en-US" altLang="zh-CN" dirty="0" err="1" smtClean="0"/>
              <a:t>strcuture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dwaves</a:t>
            </a:r>
            <a:r>
              <a:rPr lang="en-US" altLang="zh-CN" dirty="0" smtClean="0"/>
              <a:t>. Such as 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64C1E-07C8-4104-8A5E-BFDF8376FED0}" type="slidenum">
              <a:rPr lang="zh-CN" altLang="en-US" smtClean="0"/>
              <a:pPr/>
              <a:t>38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64C1E-07C8-4104-8A5E-BFDF8376FED0}" type="slidenum">
              <a:rPr lang="zh-CN" altLang="en-US" smtClean="0"/>
              <a:pPr/>
              <a:t>39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64C1E-07C8-4104-8A5E-BFDF8376FED0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64C1E-07C8-4104-8A5E-BFDF8376FED0}" type="slidenum">
              <a:rPr lang="zh-CN" altLang="en-US" smtClean="0"/>
              <a:pPr/>
              <a:t>40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64C1E-07C8-4104-8A5E-BFDF8376FED0}" type="slidenum">
              <a:rPr lang="zh-CN" altLang="en-US" smtClean="0"/>
              <a:pPr/>
              <a:t>41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In</a:t>
            </a:r>
            <a:r>
              <a:rPr lang="en-US" altLang="zh-CN" baseline="0" dirty="0" smtClean="0"/>
              <a:t> this work, we assume that the shape of rivers is available from GIS or previous work.  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64C1E-07C8-4104-8A5E-BFDF8376FED0}" type="slidenum">
              <a:rPr lang="zh-CN" altLang="en-US" smtClean="0"/>
              <a:pPr/>
              <a:t>45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baseline="0" dirty="0" smtClean="0"/>
              <a:t>.  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64C1E-07C8-4104-8A5E-BFDF8376FED0}" type="slidenum">
              <a:rPr lang="zh-CN" altLang="en-US" smtClean="0"/>
              <a:pPr/>
              <a:t>46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64C1E-07C8-4104-8A5E-BFDF8376FED0}" type="slidenum">
              <a:rPr lang="zh-CN" altLang="en-US" smtClean="0"/>
              <a:pPr/>
              <a:t>47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64C1E-07C8-4104-8A5E-BFDF8376FED0}" type="slidenum">
              <a:rPr lang="zh-CN" altLang="en-US" smtClean="0"/>
              <a:pPr/>
              <a:t>48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64C1E-07C8-4104-8A5E-BFDF8376FED0}" type="slidenum">
              <a:rPr lang="zh-CN" altLang="en-US" smtClean="0"/>
              <a:pPr/>
              <a:t>49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baseline="0" dirty="0" smtClean="0"/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64C1E-07C8-4104-8A5E-BFDF8376FED0}" type="slidenum">
              <a:rPr lang="zh-CN" altLang="en-US" smtClean="0"/>
              <a:pPr/>
              <a:t>50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Our</a:t>
            </a:r>
            <a:r>
              <a:rPr lang="en-US" altLang="zh-CN" baseline="0" dirty="0" smtClean="0"/>
              <a:t> opportunity is that, in computer animation, we do not need physically accurate velocity. We only need a velocity file that looks like the real river.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First, </a:t>
            </a:r>
          </a:p>
          <a:p>
            <a:endParaRPr lang="en-US" altLang="zh-CN" baseline="0" dirty="0" smtClean="0"/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64C1E-07C8-4104-8A5E-BFDF8376FED0}" type="slidenum">
              <a:rPr lang="zh-CN" altLang="en-US" smtClean="0"/>
              <a:pPr/>
              <a:t>51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64C1E-07C8-4104-8A5E-BFDF8376FED0}" type="slidenum">
              <a:rPr lang="zh-CN" altLang="en-US" smtClean="0"/>
              <a:pPr/>
              <a:t>52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.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64C1E-07C8-4104-8A5E-BFDF8376FED0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streamlines inside look</a:t>
            </a:r>
            <a:r>
              <a:rPr lang="en-US" baseline="0" dirty="0" smtClean="0"/>
              <a:t> like interpolation of the border.</a:t>
            </a:r>
            <a:endParaRPr lang="en-US" dirty="0" smtClean="0"/>
          </a:p>
          <a:p>
            <a:endParaRPr lang="en-US" dirty="0" smtClean="0"/>
          </a:p>
          <a:p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64C1E-07C8-4104-8A5E-BFDF8376FED0}" type="slidenum">
              <a:rPr lang="zh-CN" altLang="en-US" smtClean="0"/>
              <a:pPr/>
              <a:t>53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64C1E-07C8-4104-8A5E-BFDF8376FED0}" type="slidenum">
              <a:rPr lang="zh-CN" altLang="en-US" smtClean="0"/>
              <a:pPr/>
              <a:t>54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64C1E-07C8-4104-8A5E-BFDF8376FED0}" type="slidenum">
              <a:rPr lang="zh-CN" altLang="en-US" smtClean="0"/>
              <a:pPr/>
              <a:t>55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64C1E-07C8-4104-8A5E-BFDF8376FED0}" type="slidenum">
              <a:rPr lang="zh-CN" altLang="en-US" smtClean="0"/>
              <a:pPr/>
              <a:t>56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64C1E-07C8-4104-8A5E-BFDF8376FED0}" type="slidenum">
              <a:rPr lang="zh-CN" altLang="en-US" smtClean="0"/>
              <a:pPr/>
              <a:t>58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64C1E-07C8-4104-8A5E-BFDF8376FED0}" type="slidenum">
              <a:rPr lang="zh-CN" altLang="en-US" smtClean="0"/>
              <a:pPr/>
              <a:t>59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64C1E-07C8-4104-8A5E-BFDF8376FED0}" type="slidenum">
              <a:rPr lang="zh-CN" altLang="en-US" smtClean="0"/>
              <a:pPr/>
              <a:t>60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Change the color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64C1E-07C8-4104-8A5E-BFDF8376FED0}" type="slidenum">
              <a:rPr lang="zh-CN" altLang="en-US" smtClean="0"/>
              <a:pPr/>
              <a:t>62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64C1E-07C8-4104-8A5E-BFDF8376FED0}" type="slidenum">
              <a:rPr lang="zh-CN" altLang="en-US" smtClean="0"/>
              <a:pPr/>
              <a:t>63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Simulating</a:t>
            </a:r>
            <a:r>
              <a:rPr lang="en-US" altLang="zh-CN" baseline="0" dirty="0" smtClean="0"/>
              <a:t> this phenomenon is difficult 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64C1E-07C8-4104-8A5E-BFDF8376FED0}" type="slidenum">
              <a:rPr lang="zh-CN" altLang="en-US" smtClean="0"/>
              <a:pPr/>
              <a:t>64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Generally, the purpose of the study of rivers in computer graphics is to synthesize visually convincing rivers.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For this purpose, we need to model the</a:t>
            </a:r>
            <a:r>
              <a:rPr lang="en-US" altLang="zh-CN" baseline="0" dirty="0" smtClean="0"/>
              <a:t> shape of rivers and surface details, in addition, we need to model the water motion in rivers.</a:t>
            </a:r>
          </a:p>
          <a:p>
            <a:endParaRPr lang="en-US" altLang="zh-CN" baseline="0" dirty="0" smtClean="0"/>
          </a:p>
          <a:p>
            <a:endParaRPr lang="en-US" altLang="zh-CN" baseline="0" dirty="0" smtClean="0"/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Rendering of water </a:t>
            </a:r>
            <a:r>
              <a:rPr lang="en-US" dirty="0" smtClean="0"/>
              <a:t>is out of the range</a:t>
            </a:r>
          </a:p>
          <a:p>
            <a:r>
              <a:rPr lang="en-US" altLang="zh-CN" baseline="0" dirty="0" smtClean="0"/>
              <a:t> 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64C1E-07C8-4104-8A5E-BFDF8376FED0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2"/>
            <a:endParaRPr lang="en-US" altLang="zh-CN" dirty="0" smtClean="0"/>
          </a:p>
          <a:p>
            <a:pPr lvl="2"/>
            <a:r>
              <a:rPr lang="en-US" altLang="zh-CN" dirty="0" smtClean="0"/>
              <a:t>So, my</a:t>
            </a:r>
            <a:r>
              <a:rPr lang="en-US" altLang="zh-CN" baseline="0" dirty="0" smtClean="0"/>
              <a:t> first work here is to improve on the existing model</a:t>
            </a:r>
          </a:p>
          <a:p>
            <a:pPr lvl="2"/>
            <a:endParaRPr lang="en-US" altLang="zh-CN" baseline="0" dirty="0" smtClean="0"/>
          </a:p>
          <a:p>
            <a:pPr lvl="2"/>
            <a:r>
              <a:rPr lang="en-US" altLang="zh-CN" baseline="0" dirty="0" smtClean="0"/>
              <a:t>But , I will not introduce the method in this talk.</a:t>
            </a:r>
          </a:p>
          <a:p>
            <a:pPr lvl="2"/>
            <a:endParaRPr lang="en-US" altLang="zh-CN" baseline="0" dirty="0" smtClean="0"/>
          </a:p>
          <a:p>
            <a:pPr lvl="2"/>
            <a:r>
              <a:rPr lang="en-US" altLang="zh-CN" baseline="0" dirty="0" smtClean="0"/>
              <a:t>The main results are: </a:t>
            </a:r>
            <a:endParaRPr lang="en-US" altLang="zh-CN" dirty="0" smtClean="0"/>
          </a:p>
          <a:p>
            <a:pPr lvl="2"/>
            <a:endParaRPr lang="en-US" altLang="zh-CN" dirty="0" smtClean="0"/>
          </a:p>
          <a:p>
            <a:pPr lvl="2"/>
            <a:r>
              <a:rPr lang="en-US" altLang="zh-CN" dirty="0" smtClean="0"/>
              <a:t>Given a velocity field, we can get a shockwave curve (crest) </a:t>
            </a:r>
          </a:p>
          <a:p>
            <a:pPr lvl="2"/>
            <a:r>
              <a:rPr lang="en-US" altLang="zh-CN" dirty="0" smtClean="0"/>
              <a:t>Wave curves animated by </a:t>
            </a:r>
            <a:r>
              <a:rPr lang="en-US" altLang="zh-CN" dirty="0" err="1" smtClean="0"/>
              <a:t>perturbating</a:t>
            </a:r>
            <a:r>
              <a:rPr lang="en-US" altLang="zh-CN" dirty="0" smtClean="0"/>
              <a:t>  the mean velocity field</a:t>
            </a:r>
          </a:p>
          <a:p>
            <a:pPr lvl="2"/>
            <a:endParaRPr lang="en-US" altLang="zh-CN" dirty="0" smtClean="0"/>
          </a:p>
          <a:p>
            <a:pPr lvl="2"/>
            <a:endParaRPr lang="en-US" altLang="zh-CN" dirty="0" smtClean="0"/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Very efficient,  easy for </a:t>
            </a:r>
            <a:r>
              <a:rPr lang="en-US" altLang="zh-CN" dirty="0" err="1" smtClean="0"/>
              <a:t>keyframing</a:t>
            </a:r>
            <a:r>
              <a:rPr lang="en-US" altLang="zh-CN" dirty="0" smtClean="0"/>
              <a:t> </a:t>
            </a:r>
          </a:p>
          <a:p>
            <a:pPr lvl="2"/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64C1E-07C8-4104-8A5E-BFDF8376FED0}" type="slidenum">
              <a:rPr lang="zh-CN" altLang="en-US" smtClean="0"/>
              <a:pPr/>
              <a:t>67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Vector-data, feature</a:t>
            </a:r>
            <a:r>
              <a:rPr lang="en-US" altLang="zh-CN" baseline="0" dirty="0" smtClean="0"/>
              <a:t>-based simulation </a:t>
            </a:r>
            <a:r>
              <a:rPr lang="en-US" altLang="zh-CN" dirty="0" smtClean="0"/>
              <a:t>-&gt;&gt;&gt; I</a:t>
            </a:r>
            <a:r>
              <a:rPr lang="en-US" altLang="zh-CN" baseline="0" dirty="0" smtClean="0"/>
              <a:t>t is very efficient. Easy for </a:t>
            </a:r>
            <a:r>
              <a:rPr lang="en-US" altLang="zh-CN" baseline="0" dirty="0" err="1" smtClean="0"/>
              <a:t>keyframe</a:t>
            </a:r>
            <a:r>
              <a:rPr lang="en-US" altLang="zh-CN" baseline="0" dirty="0" smtClean="0"/>
              <a:t>, if do not like the simulation.</a:t>
            </a:r>
          </a:p>
          <a:p>
            <a:endParaRPr lang="en-US" altLang="zh-CN" baseline="0" dirty="0" smtClean="0"/>
          </a:p>
          <a:p>
            <a:r>
              <a:rPr lang="en-US" altLang="zh-CN" baseline="0" dirty="0" err="1" smtClean="0"/>
              <a:t>Pertubation</a:t>
            </a:r>
            <a:r>
              <a:rPr lang="en-US" altLang="zh-CN" baseline="0" dirty="0" smtClean="0"/>
              <a:t> should be considered in </a:t>
            </a:r>
            <a:r>
              <a:rPr lang="en-US" altLang="zh-CN" baseline="0" dirty="0" err="1" smtClean="0"/>
              <a:t>meso</a:t>
            </a:r>
            <a:r>
              <a:rPr lang="en-US" altLang="zh-CN" baseline="0" dirty="0" smtClean="0"/>
              <a:t>-scale. And we can use [WH91] work by superposing local analytic velocity field to the mean flow.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64C1E-07C8-4104-8A5E-BFDF8376FED0}" type="slidenum">
              <a:rPr lang="zh-CN" altLang="en-US" smtClean="0"/>
              <a:pPr/>
              <a:t>68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2"/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64C1E-07C8-4104-8A5E-BFDF8376FED0}" type="slidenum">
              <a:rPr lang="zh-CN" altLang="en-US" smtClean="0"/>
              <a:pPr/>
              <a:t>69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64C1E-07C8-4104-8A5E-BFDF8376FED0}" type="slidenum">
              <a:rPr lang="zh-CN" altLang="en-US" smtClean="0"/>
              <a:pPr/>
              <a:t>70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64C1E-07C8-4104-8A5E-BFDF8376FED0}" type="slidenum">
              <a:rPr lang="zh-CN" altLang="en-US" smtClean="0"/>
              <a:pPr/>
              <a:t>71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64C1E-07C8-4104-8A5E-BFDF8376FED0}" type="slidenum">
              <a:rPr lang="zh-CN" altLang="en-US" smtClean="0"/>
              <a:pPr/>
              <a:t>72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 smtClean="0"/>
          </a:p>
          <a:p>
            <a:r>
              <a:rPr lang="en-US" altLang="zh-CN" dirty="0" smtClean="0"/>
              <a:t>We consider to construct feature-aligned wave</a:t>
            </a:r>
            <a:r>
              <a:rPr lang="en-US" altLang="zh-CN" baseline="0" dirty="0" smtClean="0"/>
              <a:t> surface.</a:t>
            </a:r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64C1E-07C8-4104-8A5E-BFDF8376FED0}" type="slidenum">
              <a:rPr lang="zh-CN" altLang="en-US" smtClean="0"/>
              <a:pPr/>
              <a:t>74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64C1E-07C8-4104-8A5E-BFDF8376FED0}" type="slidenum">
              <a:rPr lang="zh-CN" altLang="en-US" smtClean="0"/>
              <a:pPr/>
              <a:t>75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64C1E-07C8-4104-8A5E-BFDF8376FED0}" type="slidenum">
              <a:rPr lang="zh-CN" altLang="en-US" smtClean="0"/>
              <a:pPr/>
              <a:t>77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64C1E-07C8-4104-8A5E-BFDF8376FED0}" type="slidenum">
              <a:rPr lang="zh-CN" altLang="en-US" smtClean="0"/>
              <a:pPr/>
              <a:t>78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Nowadays, more and more computer graphics applications have the ambitious to present virtual but realistic natural scenes. In these scenes, rivers is an important feature.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However, rivers in current applications are still not realistic enough, especially in the real-time case.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For example, in the video game </a:t>
            </a:r>
            <a:r>
              <a:rPr lang="en-US" altLang="zh-CN" baseline="0" dirty="0" err="1" smtClean="0"/>
              <a:t>Crysis</a:t>
            </a:r>
            <a:r>
              <a:rPr lang="en-US" altLang="zh-CN" baseline="0" dirty="0" smtClean="0"/>
              <a:t>, rendering of water is good, but the water can pass through solid boundaries, which is not natural.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Moreover, river </a:t>
            </a:r>
            <a:r>
              <a:rPr lang="en-US" altLang="zh-CN" baseline="0" dirty="0" err="1" smtClean="0"/>
              <a:t>animatin</a:t>
            </a:r>
            <a:r>
              <a:rPr lang="en-US" altLang="zh-CN" baseline="0" dirty="0" smtClean="0"/>
              <a:t> is </a:t>
            </a:r>
            <a:r>
              <a:rPr lang="en-US" altLang="zh-CN" baseline="0" dirty="0" err="1" smtClean="0"/>
              <a:t>particully</a:t>
            </a:r>
            <a:r>
              <a:rPr lang="en-US" altLang="zh-CN" baseline="0" dirty="0" smtClean="0"/>
              <a:t> difficult in a very large scene.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For example, Google Earth a GIS application, that allows users to navigate in the whole world.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But rivers in Google earth is static.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Therefore, we need more studies of rivers in computer graphics, especially for the real-time case.</a:t>
            </a:r>
          </a:p>
          <a:p>
            <a:endParaRPr lang="en-US" altLang="zh-CN" baseline="0" dirty="0" smtClean="0"/>
          </a:p>
          <a:p>
            <a:endParaRPr lang="en-US" altLang="zh-CN" baseline="0" dirty="0" smtClean="0"/>
          </a:p>
          <a:p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64C1E-07C8-4104-8A5E-BFDF8376FED0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Real-time</a:t>
            </a:r>
            <a:r>
              <a:rPr lang="en-US" altLang="zh-CN" baseline="0" dirty="0" smtClean="0"/>
              <a:t> 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64C1E-07C8-4104-8A5E-BFDF8376FED0}" type="slidenum">
              <a:rPr lang="zh-CN" altLang="en-US" smtClean="0"/>
              <a:pPr/>
              <a:t>79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baseline="0" dirty="0" smtClean="0"/>
              <a:t>, 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64C1E-07C8-4104-8A5E-BFDF8376FED0}" type="slidenum">
              <a:rPr lang="zh-CN" altLang="en-US" smtClean="0"/>
              <a:pPr/>
              <a:t>80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64C1E-07C8-4104-8A5E-BFDF8376FED0}" type="slidenum">
              <a:rPr lang="zh-CN" altLang="en-US" smtClean="0"/>
              <a:pPr/>
              <a:t>82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64C1E-07C8-4104-8A5E-BFDF8376FED0}" type="slidenum">
              <a:rPr lang="zh-CN" altLang="en-US" smtClean="0"/>
              <a:pPr/>
              <a:t>84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64C1E-07C8-4104-8A5E-BFDF8376FED0}" type="slidenum">
              <a:rPr lang="zh-CN" altLang="en-US" smtClean="0"/>
              <a:pPr/>
              <a:t>85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64C1E-07C8-4104-8A5E-BFDF8376FED0}" type="slidenum">
              <a:rPr lang="zh-CN" altLang="en-US" smtClean="0"/>
              <a:pPr/>
              <a:t>86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64C1E-07C8-4104-8A5E-BFDF8376FED0}" type="slidenum">
              <a:rPr lang="zh-CN" altLang="en-US" smtClean="0"/>
              <a:pPr/>
              <a:t>88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 smtClean="0"/>
          </a:p>
          <a:p>
            <a:endParaRPr lang="en-US" altLang="zh-CN" baseline="0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Ensure temporally continuous</a:t>
            </a:r>
          </a:p>
          <a:p>
            <a:endParaRPr lang="en-US" altLang="zh-CN" baseline="0" dirty="0" smtClean="0"/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64C1E-07C8-4104-8A5E-BFDF8376FED0}" type="slidenum">
              <a:rPr lang="zh-CN" altLang="en-US" smtClean="0"/>
              <a:pPr/>
              <a:t>89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64C1E-07C8-4104-8A5E-BFDF8376FED0}" type="slidenum">
              <a:rPr lang="zh-CN" altLang="en-US" smtClean="0"/>
              <a:pPr/>
              <a:t>90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64C1E-07C8-4104-8A5E-BFDF8376FED0}" type="slidenum">
              <a:rPr lang="zh-CN" altLang="en-US" smtClean="0"/>
              <a:pPr/>
              <a:t>91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 smtClean="0"/>
          </a:p>
          <a:p>
            <a:endParaRPr lang="en-US" altLang="zh-CN" baseline="0" dirty="0" smtClean="0"/>
          </a:p>
          <a:p>
            <a:endParaRPr lang="en-US" altLang="zh-CN" baseline="0" dirty="0" smtClean="0"/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 </a:t>
            </a:r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64C1E-07C8-4104-8A5E-BFDF8376FED0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64C1E-07C8-4104-8A5E-BFDF8376FED0}" type="slidenum">
              <a:rPr lang="zh-CN" altLang="en-US" smtClean="0"/>
              <a:pPr/>
              <a:t>92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>
                <a:solidFill>
                  <a:schemeClr val="accent1"/>
                </a:solidFill>
                <a:sym typeface="Wingdings" pitchFamily="2" charset="2"/>
              </a:rPr>
              <a:t>]</a:t>
            </a:r>
            <a:r>
              <a:rPr lang="en-US" altLang="zh-CN" dirty="0" smtClean="0">
                <a:solidFill>
                  <a:schemeClr val="accent1"/>
                </a:solidFill>
              </a:rPr>
              <a:t>.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64C1E-07C8-4104-8A5E-BFDF8376FED0}" type="slidenum">
              <a:rPr lang="zh-CN" altLang="en-US" smtClean="0"/>
              <a:pPr/>
              <a:t>93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Now I detail</a:t>
            </a:r>
            <a:r>
              <a:rPr lang="en-US" altLang="zh-CN" baseline="0" dirty="0" smtClean="0"/>
              <a:t> the algorithm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64C1E-07C8-4104-8A5E-BFDF8376FED0}" type="slidenum">
              <a:rPr lang="zh-CN" altLang="en-US" smtClean="0"/>
              <a:pPr/>
              <a:t>94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64C1E-07C8-4104-8A5E-BFDF8376FED0}" type="slidenum">
              <a:rPr lang="zh-CN" altLang="en-US" smtClean="0"/>
              <a:pPr/>
              <a:t>95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64C1E-07C8-4104-8A5E-BFDF8376FED0}" type="slidenum">
              <a:rPr lang="zh-CN" altLang="en-US" smtClean="0"/>
              <a:pPr/>
              <a:t>96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have obtained 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64C1E-07C8-4104-8A5E-BFDF8376FED0}" type="slidenum">
              <a:rPr lang="zh-CN" altLang="en-US" smtClean="0"/>
              <a:pPr/>
              <a:t>97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64C1E-07C8-4104-8A5E-BFDF8376FED0}" type="slidenum">
              <a:rPr lang="zh-CN" altLang="en-US" smtClean="0"/>
              <a:pPr/>
              <a:t>98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64C1E-07C8-4104-8A5E-BFDF8376FED0}" type="slidenum">
              <a:rPr lang="zh-CN" altLang="en-US" smtClean="0"/>
              <a:pPr/>
              <a:t>99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64C1E-07C8-4104-8A5E-BFDF8376FED0}" type="slidenum">
              <a:rPr lang="zh-CN" altLang="en-US" smtClean="0"/>
              <a:pPr/>
              <a:t>100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64C1E-07C8-4104-8A5E-BFDF8376FED0}" type="slidenum">
              <a:rPr lang="zh-CN" altLang="en-US" smtClean="0"/>
              <a:pPr/>
              <a:t>103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64C1E-07C8-4104-8A5E-BFDF8376FED0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64C1E-07C8-4104-8A5E-BFDF8376FED0}" type="slidenum">
              <a:rPr lang="zh-CN" altLang="en-US" smtClean="0"/>
              <a:pPr/>
              <a:t>104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Add a video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64C1E-07C8-4104-8A5E-BFDF8376FED0}" type="slidenum">
              <a:rPr lang="zh-CN" altLang="en-US" smtClean="0"/>
              <a:pPr/>
              <a:t>105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64C1E-07C8-4104-8A5E-BFDF8376FED0}" type="slidenum">
              <a:rPr lang="zh-CN" altLang="en-US" smtClean="0"/>
              <a:pPr/>
              <a:t>106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64C1E-07C8-4104-8A5E-BFDF8376FED0}" type="slidenum">
              <a:rPr lang="zh-CN" altLang="en-US" smtClean="0"/>
              <a:pPr/>
              <a:t>107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Put a video here. 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64C1E-07C8-4104-8A5E-BFDF8376FED0}" type="slidenum">
              <a:rPr lang="zh-CN" altLang="en-US" smtClean="0"/>
              <a:pPr/>
              <a:t>108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64C1E-07C8-4104-8A5E-BFDF8376FED0}" type="slidenum">
              <a:rPr lang="zh-CN" altLang="en-US" smtClean="0"/>
              <a:pPr/>
              <a:t>109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64C1E-07C8-4104-8A5E-BFDF8376FED0}" type="slidenum">
              <a:rPr lang="zh-CN" altLang="en-US" smtClean="0"/>
              <a:pPr/>
              <a:t>115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Show velocity profile.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64C1E-07C8-4104-8A5E-BFDF8376FED0}" type="slidenum">
              <a:rPr lang="zh-CN" altLang="en-US" smtClean="0"/>
              <a:pPr/>
              <a:t>117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 smtClean="0"/>
          </a:p>
          <a:p>
            <a:r>
              <a:rPr lang="en-US" altLang="zh-CN" dirty="0" smtClean="0"/>
              <a:t> of </a:t>
            </a:r>
            <a:r>
              <a:rPr lang="en-US" altLang="zh-CN" dirty="0" err="1" smtClean="0"/>
              <a:t>advected</a:t>
            </a:r>
            <a:r>
              <a:rPr lang="en-US" altLang="zh-CN" dirty="0" smtClean="0"/>
              <a:t> texture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calculated from </a:t>
            </a:r>
            <a:r>
              <a:rPr lang="en-US" altLang="zh-CN" dirty="0" err="1" smtClean="0"/>
              <a:t>advected</a:t>
            </a:r>
            <a:r>
              <a:rPr lang="en-US" altLang="zh-CN" dirty="0" smtClean="0"/>
              <a:t> texture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64C1E-07C8-4104-8A5E-BFDF8376FED0}" type="slidenum">
              <a:rPr lang="zh-CN" altLang="en-US" smtClean="0"/>
              <a:pPr/>
              <a:t>118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Put images here. Various flow.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64C1E-07C8-4104-8A5E-BFDF8376FED0}" type="slidenum">
              <a:rPr lang="zh-CN" altLang="en-US" smtClean="0"/>
              <a:pPr/>
              <a:t>119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altLang="zh-CN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F5F68-1AAF-4342-B127-8405CB1206A0}" type="datetime1">
              <a:rPr lang="zh-CN" altLang="en-US" smtClean="0"/>
              <a:pPr/>
              <a:t>2008-11-17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B949-2005-44F5-A9E8-131488A1FB1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EA91F-14B9-47F5-9C80-B31DEF5B93F7}" type="datetime1">
              <a:rPr lang="zh-CN" altLang="en-US" smtClean="0"/>
              <a:pPr/>
              <a:t>2008-11-17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B949-2005-44F5-A9E8-131488A1FB1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5FB06-CE80-456F-A054-34187BE6A181}" type="datetime1">
              <a:rPr lang="zh-CN" altLang="en-US" smtClean="0"/>
              <a:pPr/>
              <a:t>2008-11-17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B949-2005-44F5-A9E8-131488A1FB1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extLst/>
          </a:lstStyle>
          <a:p>
            <a:pPr lvl="0" eaLnBrk="1" latinLnBrk="0" hangingPunct="1"/>
            <a:r>
              <a:rPr lang="en-US" altLang="zh-CN" dirty="0" smtClean="0"/>
              <a:t>Click to edit Master text styles</a:t>
            </a:r>
          </a:p>
          <a:p>
            <a:pPr lvl="1" eaLnBrk="1" latinLnBrk="0" hangingPunct="1"/>
            <a:r>
              <a:rPr lang="en-US" altLang="zh-CN" dirty="0" smtClean="0"/>
              <a:t>Second level</a:t>
            </a:r>
          </a:p>
          <a:p>
            <a:pPr lvl="2" eaLnBrk="1" latinLnBrk="0" hangingPunct="1"/>
            <a:r>
              <a:rPr lang="en-US" altLang="zh-CN" dirty="0" smtClean="0"/>
              <a:t>Third level</a:t>
            </a:r>
          </a:p>
          <a:p>
            <a:pPr lvl="3" eaLnBrk="1" latinLnBrk="0" hangingPunct="1"/>
            <a:r>
              <a:rPr lang="en-US" altLang="zh-CN" dirty="0" smtClean="0"/>
              <a:t>Fourth level</a:t>
            </a:r>
          </a:p>
          <a:p>
            <a:pPr lvl="4" eaLnBrk="1" latinLnBrk="0" hangingPunct="1"/>
            <a:r>
              <a:rPr lang="en-US" altLang="zh-CN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B088E-730F-494C-B0B6-E6638734A723}" type="datetime1">
              <a:rPr lang="zh-CN" altLang="en-US" smtClean="0"/>
              <a:pPr/>
              <a:t>2008-11-17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B949-2005-44F5-A9E8-131488A1FB1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BBAE2-3A62-4175-AADF-FFE02B20A3F7}" type="datetime1">
              <a:rPr lang="zh-CN" altLang="en-US" smtClean="0"/>
              <a:pPr/>
              <a:t>2008-11-17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B949-2005-44F5-A9E8-131488A1FB1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99394-A08A-4003-877F-72903AE36B32}" type="datetime1">
              <a:rPr lang="zh-CN" altLang="en-US" smtClean="0"/>
              <a:pPr/>
              <a:t>2008-11-17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B949-2005-44F5-A9E8-131488A1FB1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BFD3D-CC64-41DE-B980-82E0E1D7B3CC}" type="datetime1">
              <a:rPr lang="zh-CN" altLang="en-US" smtClean="0"/>
              <a:pPr/>
              <a:t>2008-11-17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B949-2005-44F5-A9E8-131488A1FB1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BDA08-173A-467B-8AB2-8EAE45F61455}" type="datetime1">
              <a:rPr lang="zh-CN" altLang="en-US" smtClean="0"/>
              <a:pPr/>
              <a:t>2008-11-17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B949-2005-44F5-A9E8-131488A1FB1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EBF65-4149-465A-AA0C-2320480C2F21}" type="datetime1">
              <a:rPr lang="zh-CN" altLang="en-US" smtClean="0"/>
              <a:pPr/>
              <a:t>2008-11-17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B949-2005-44F5-A9E8-131488A1FB1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64421-8A64-48A7-9DF0-AC46E21B06A3}" type="datetime1">
              <a:rPr lang="zh-CN" altLang="en-US" smtClean="0"/>
              <a:pPr/>
              <a:t>2008-11-17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B949-2005-44F5-A9E8-131488A1FB1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altLang="zh-CN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A944A23-B32D-4726-9C79-8CE2EA7CD266}" type="datetime1">
              <a:rPr lang="zh-CN" altLang="en-US" smtClean="0"/>
              <a:pPr/>
              <a:t>2008-11-17</a:t>
            </a:fld>
            <a:endParaRPr lang="zh-CN" alt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AF6B949-2005-44F5-A9E8-131488A1FB1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altLang="zh-CN" dirty="0" smtClean="0"/>
              <a:t>Click to edit Master text styles</a:t>
            </a:r>
          </a:p>
          <a:p>
            <a:pPr lvl="1" eaLnBrk="1" latinLnBrk="0" hangingPunct="1"/>
            <a:r>
              <a:rPr kumimoji="0" lang="en-US" altLang="zh-CN" dirty="0" smtClean="0"/>
              <a:t>Second level</a:t>
            </a:r>
          </a:p>
          <a:p>
            <a:pPr lvl="2" eaLnBrk="1" latinLnBrk="0" hangingPunct="1"/>
            <a:r>
              <a:rPr kumimoji="0" lang="en-US" altLang="zh-CN" dirty="0" smtClean="0"/>
              <a:t>Third level</a:t>
            </a:r>
          </a:p>
          <a:p>
            <a:pPr lvl="3" eaLnBrk="1" latinLnBrk="0" hangingPunct="1"/>
            <a:r>
              <a:rPr kumimoji="0" lang="en-US" altLang="zh-CN" dirty="0" smtClean="0"/>
              <a:t>Fourth level</a:t>
            </a:r>
          </a:p>
          <a:p>
            <a:pPr lvl="4" eaLnBrk="1" latinLnBrk="0" hangingPunct="1"/>
            <a:r>
              <a:rPr kumimoji="0" lang="en-US" altLang="zh-CN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50A7BF1-12FF-4A1C-B50B-EAD9BD49B35E}" type="datetime1">
              <a:rPr lang="zh-CN" altLang="en-US" smtClean="0"/>
              <a:pPr/>
              <a:t>2008-11-17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8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AF6B949-2005-44F5-A9E8-131488A1FB1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200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8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J:\__FOR_DEFENSE\presentation\video-micro-wavesprites.avi" TargetMode="External"/><Relationship Id="rId4" Type="http://schemas.openxmlformats.org/officeDocument/2006/relationships/image" Target="../media/image67.png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7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J:\__FOR_DEFENSE\presentation\video-micro-texadv-method.avi" TargetMode="External"/><Relationship Id="rId4" Type="http://schemas.openxmlformats.org/officeDocument/2006/relationships/image" Target="../media/image69.png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0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J:\__FOR_DEFENSE\presentation\video-micro-texadv-cmp.avi" TargetMode="External"/><Relationship Id="rId4" Type="http://schemas.openxmlformats.org/officeDocument/2006/relationships/image" Target="../media/image74.pn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1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J:\__FOR_DEFENSE\presentation\video-micro-texadv-app.avi" TargetMode="External"/><Relationship Id="rId4" Type="http://schemas.openxmlformats.org/officeDocument/2006/relationships/image" Target="../media/image75.png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3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J:\__FOR_DEFENSE\presentation\video-micro-texadv-non-noise-good.avi" TargetMode="External"/><Relationship Id="rId4" Type="http://schemas.openxmlformats.org/officeDocument/2006/relationships/image" Target="../media/image76.png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J:\__FOR_DEFENSE\presentation\video-micro-texadv-non-noise-bad.avi" TargetMode="Externa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image" Target="../media/image4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8.bin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J:\__FOR_DEFENSE\presentation\video-macro-vel.avi" TargetMode="External"/><Relationship Id="rId4" Type="http://schemas.openxmlformats.org/officeDocument/2006/relationships/image" Target="../media/image4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J:\__FOR_DEFENSE\presentation\video-meso-real.avi" TargetMode="External"/><Relationship Id="rId4" Type="http://schemas.openxmlformats.org/officeDocument/2006/relationships/image" Target="../media/image49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7.png"/><Relationship Id="rId5" Type="http://schemas.openxmlformats.org/officeDocument/2006/relationships/oleObject" Target="../embeddings/oleObject19.bin"/><Relationship Id="rId4" Type="http://schemas.openxmlformats.org/officeDocument/2006/relationships/image" Target="../media/image58.jpe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J:\__FOR_DEFENSE\presentation\video-meso-result.avi" TargetMode="Externa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8" y="1357298"/>
            <a:ext cx="9072562" cy="1428759"/>
          </a:xfrm>
        </p:spPr>
        <p:txBody>
          <a:bodyPr>
            <a:noAutofit/>
          </a:bodyPr>
          <a:lstStyle/>
          <a:p>
            <a:r>
              <a:rPr lang="en-GB" sz="3600" dirty="0" smtClean="0"/>
              <a:t>Models of Animated Rivers </a:t>
            </a:r>
            <a:br>
              <a:rPr lang="en-GB" sz="3600" dirty="0" smtClean="0"/>
            </a:br>
            <a:r>
              <a:rPr lang="en-GB" sz="3600" dirty="0" smtClean="0"/>
              <a:t>for the Interactive Exploration of Landscapes</a:t>
            </a:r>
            <a:endParaRPr lang="zh-CN" alt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0100" y="2571744"/>
            <a:ext cx="7854696" cy="2500330"/>
          </a:xfrm>
        </p:spPr>
        <p:txBody>
          <a:bodyPr>
            <a:normAutofit fontScale="92500" lnSpcReduction="20000"/>
          </a:bodyPr>
          <a:lstStyle/>
          <a:p>
            <a:pPr algn="r">
              <a:spcBef>
                <a:spcPts val="0"/>
              </a:spcBef>
            </a:pPr>
            <a:r>
              <a:rPr lang="en-US" altLang="zh-CN" sz="2200" dirty="0" smtClean="0"/>
              <a:t>a Ph.D. Defense by</a:t>
            </a:r>
          </a:p>
          <a:p>
            <a:pPr algn="r">
              <a:spcBef>
                <a:spcPts val="0"/>
              </a:spcBef>
            </a:pPr>
            <a:r>
              <a:rPr lang="en-US" altLang="zh-CN" sz="3000" b="1" dirty="0" smtClean="0"/>
              <a:t>Qizhi Yu</a:t>
            </a:r>
          </a:p>
          <a:p>
            <a:pPr algn="r">
              <a:spcBef>
                <a:spcPts val="0"/>
              </a:spcBef>
            </a:pPr>
            <a:endParaRPr lang="en-US" altLang="zh-CN" dirty="0" smtClean="0"/>
          </a:p>
          <a:p>
            <a:pPr algn="r">
              <a:spcBef>
                <a:spcPts val="0"/>
              </a:spcBef>
            </a:pPr>
            <a:r>
              <a:rPr lang="en-US" altLang="zh-CN" sz="2200" dirty="0" smtClean="0"/>
              <a:t>Under the Advisements of </a:t>
            </a:r>
            <a:endParaRPr lang="en-US" altLang="zh-CN" sz="2600" dirty="0" smtClean="0"/>
          </a:p>
          <a:p>
            <a:pPr algn="r">
              <a:spcBef>
                <a:spcPts val="0"/>
              </a:spcBef>
            </a:pPr>
            <a:r>
              <a:rPr lang="en-US" altLang="zh-CN" sz="3000" b="1" dirty="0" smtClean="0"/>
              <a:t>Dr. Fabrice Neyret </a:t>
            </a:r>
          </a:p>
          <a:p>
            <a:pPr algn="r">
              <a:spcBef>
                <a:spcPts val="0"/>
              </a:spcBef>
            </a:pPr>
            <a:r>
              <a:rPr lang="en-US" altLang="zh-CN" sz="3000" b="1" dirty="0" smtClean="0"/>
              <a:t>Dr. Eric Bruneton</a:t>
            </a:r>
          </a:p>
          <a:p>
            <a:pPr algn="r">
              <a:spcBef>
                <a:spcPts val="0"/>
              </a:spcBef>
            </a:pPr>
            <a:endParaRPr lang="en-US" altLang="zh-CN" sz="3000" b="1" dirty="0" smtClean="0"/>
          </a:p>
          <a:p>
            <a:pPr algn="r">
              <a:spcBef>
                <a:spcPts val="0"/>
              </a:spcBef>
            </a:pPr>
            <a:r>
              <a:rPr lang="en-US" altLang="zh-CN" dirty="0" smtClean="0"/>
              <a:t>November  17, 2008</a:t>
            </a:r>
          </a:p>
        </p:txBody>
      </p:sp>
      <p:pic>
        <p:nvPicPr>
          <p:cNvPr id="6" name="Picture 5" descr="logo-mariecur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72330" y="5357826"/>
            <a:ext cx="1808804" cy="10967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14480" y="785794"/>
            <a:ext cx="6715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Grenoble Institute of Technology (INPG)</a:t>
            </a:r>
            <a:endParaRPr lang="zh-CN" altLang="en-US" sz="2800" dirty="0"/>
          </a:p>
        </p:txBody>
      </p:sp>
      <p:pic>
        <p:nvPicPr>
          <p:cNvPr id="11" name="Picture 10" descr="logo-inri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380" y="5429264"/>
            <a:ext cx="1089972" cy="991696"/>
          </a:xfrm>
          <a:prstGeom prst="rect">
            <a:avLst/>
          </a:prstGeom>
        </p:spPr>
      </p:pic>
      <p:pic>
        <p:nvPicPr>
          <p:cNvPr id="12" name="Picture 11" descr="logo-ljk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868" y="5429264"/>
            <a:ext cx="857060" cy="970644"/>
          </a:xfrm>
          <a:prstGeom prst="rect">
            <a:avLst/>
          </a:prstGeom>
        </p:spPr>
      </p:pic>
      <p:pic>
        <p:nvPicPr>
          <p:cNvPr id="13" name="Picture 12" descr="newlogoevasion_transp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034" y="5500702"/>
            <a:ext cx="2245498" cy="981564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B949-2005-44F5-A9E8-131488A1FB1D}" type="slidenum">
              <a:rPr lang="zh-CN" altLang="en-US" smtClean="0"/>
              <a:pPr/>
              <a:t>1</a:t>
            </a:fld>
            <a:endParaRPr lang="zh-CN" altLang="en-US"/>
          </a:p>
        </p:txBody>
      </p:sp>
      <p:pic>
        <p:nvPicPr>
          <p:cNvPr id="14" name="Picture 13" descr="inpg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844" y="142852"/>
            <a:ext cx="1521626" cy="1014417"/>
          </a:xfrm>
          <a:prstGeom prst="rect">
            <a:avLst/>
          </a:prstGeom>
        </p:spPr>
      </p:pic>
    </p:spTree>
  </p:cSld>
  <p:clrMapOvr>
    <a:masterClrMapping/>
  </p:clrMapOvr>
  <p:transition advTm="25156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9044022" cy="4625609"/>
          </a:xfrm>
        </p:spPr>
        <p:txBody>
          <a:bodyPr/>
          <a:lstStyle/>
          <a:p>
            <a:r>
              <a:rPr lang="en-US" b="1" dirty="0" smtClean="0"/>
              <a:t>Modeling and animating rivers </a:t>
            </a:r>
          </a:p>
          <a:p>
            <a:r>
              <a:rPr lang="en-US" b="1" dirty="0" smtClean="0"/>
              <a:t>Constraints</a:t>
            </a:r>
          </a:p>
          <a:p>
            <a:pPr lvl="1"/>
            <a:r>
              <a:rPr lang="en-US" dirty="0" smtClean="0"/>
              <a:t>Real-time</a:t>
            </a:r>
          </a:p>
          <a:p>
            <a:pPr lvl="1"/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Scalability</a:t>
            </a:r>
          </a:p>
          <a:p>
            <a:pPr lvl="1"/>
            <a:r>
              <a:rPr lang="en-US" dirty="0" smtClean="0"/>
              <a:t>Controllability</a:t>
            </a:r>
          </a:p>
          <a:p>
            <a:pPr lvl="1"/>
            <a:r>
              <a:rPr lang="en-US" dirty="0" smtClean="0"/>
              <a:t>Realism</a:t>
            </a:r>
          </a:p>
          <a:p>
            <a:pPr lvl="1"/>
            <a:endParaRPr lang="en-US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3929058" y="3500438"/>
            <a:ext cx="5072098" cy="1214446"/>
          </a:xfrm>
          <a:prstGeom prst="wedgeRoundRectCallout">
            <a:avLst>
              <a:gd name="adj1" fmla="val -68749"/>
              <a:gd name="adj2" fmla="val -17343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/>
              <a:t> Very long or unbounded rivers       Camera moves arbitrarily </a:t>
            </a:r>
            <a:endParaRPr lang="en-US" sz="28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				 	</a:t>
            </a:r>
            <a:r>
              <a:rPr lang="en-US" altLang="zh-CN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     </a:t>
            </a:r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Introduction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My research goal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B949-2005-44F5-A9E8-131488A1FB1D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  <p:transition advTm="16109"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ideo-micro-wavesprites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00100" y="1500174"/>
            <a:ext cx="7143768" cy="535782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					    Micro-scale I</a:t>
            </a:r>
            <a:r>
              <a:rPr lang="en-US" altLang="zh-CN" b="0" dirty="0" smtClean="0"/>
              <a:t/>
            </a:r>
            <a:br>
              <a:rPr lang="en-US" altLang="zh-CN" b="0" dirty="0" smtClean="0"/>
            </a:br>
            <a:r>
              <a:rPr lang="en-US" altLang="zh-CN" dirty="0" smtClean="0"/>
              <a:t>Demo:   </a:t>
            </a:r>
            <a:r>
              <a:rPr lang="en-US" altLang="zh-CN" sz="3100" dirty="0" smtClean="0"/>
              <a:t>25x25 km^2 ,   27~110 fps (</a:t>
            </a:r>
            <a:r>
              <a:rPr lang="en-US" altLang="zh-CN" sz="2700" dirty="0" smtClean="0"/>
              <a:t>view dependent</a:t>
            </a:r>
            <a:r>
              <a:rPr lang="en-US" altLang="zh-CN" sz="3100" dirty="0" smtClean="0"/>
              <a:t>)</a:t>
            </a:r>
            <a:endParaRPr lang="zh-CN" alt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B949-2005-44F5-A9E8-131488A1FB1D}" type="slidenum">
              <a:rPr lang="zh-CN" altLang="en-US" smtClean="0"/>
              <a:pPr/>
              <a:t>100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Wave-sprites</a:t>
            </a:r>
          </a:p>
          <a:p>
            <a:pPr lvl="1"/>
            <a:r>
              <a:rPr lang="en-US" altLang="zh-CN" dirty="0" smtClean="0"/>
              <a:t>Texture flow surface with scene-independent performance (in real-time)</a:t>
            </a:r>
          </a:p>
          <a:p>
            <a:pPr lvl="1"/>
            <a:endParaRPr lang="en-US" altLang="zh-CN" dirty="0" smtClean="0"/>
          </a:p>
          <a:p>
            <a:r>
              <a:rPr lang="en-US" altLang="zh-CN" dirty="0" smtClean="0"/>
              <a:t>Limitation</a:t>
            </a:r>
          </a:p>
          <a:p>
            <a:pPr lvl="1"/>
            <a:r>
              <a:rPr lang="en-US" altLang="zh-CN" dirty="0" smtClean="0"/>
              <a:t>No sprite deformation considered</a:t>
            </a:r>
          </a:p>
          <a:p>
            <a:pPr lvl="1"/>
            <a:r>
              <a:rPr lang="en-US" altLang="zh-CN" dirty="0" smtClean="0"/>
              <a:t>Sliding of texture between sprites</a:t>
            </a:r>
          </a:p>
          <a:p>
            <a:pPr lvl="2"/>
            <a:r>
              <a:rPr lang="en-US" altLang="zh-CN" dirty="0" smtClean="0"/>
              <a:t> bad especially in place where velocity gradient is high</a:t>
            </a:r>
            <a:endParaRPr lang="zh-CN" altLang="en-US" dirty="0" smtClean="0"/>
          </a:p>
          <a:p>
            <a:endParaRPr lang="en-US" altLang="zh-CN" dirty="0" smtClean="0"/>
          </a:p>
          <a:p>
            <a:pPr lvl="1"/>
            <a:endParaRPr lang="zh-CN" alt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Micro-scale I: conclusion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B949-2005-44F5-A9E8-131488A1FB1D}" type="slidenum">
              <a:rPr lang="zh-CN" altLang="en-US" smtClean="0"/>
              <a:pPr/>
              <a:t>101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5082809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Introduction</a:t>
            </a:r>
          </a:p>
          <a:p>
            <a:pPr>
              <a:spcBef>
                <a:spcPts val="0"/>
              </a:spcBef>
            </a:pPr>
            <a:r>
              <a:rPr lang="en-US" altLang="zh-CN" dirty="0" smtClean="0"/>
              <a:t>Previous work</a:t>
            </a:r>
          </a:p>
          <a:p>
            <a:pPr>
              <a:spcBef>
                <a:spcPts val="0"/>
              </a:spcBef>
            </a:pPr>
            <a:r>
              <a:rPr lang="en-US" altLang="zh-CN" dirty="0" smtClean="0"/>
              <a:t>Strategy overview</a:t>
            </a:r>
          </a:p>
          <a:p>
            <a:pPr>
              <a:spcBef>
                <a:spcPts val="0"/>
              </a:spcBef>
            </a:pPr>
            <a:r>
              <a:rPr lang="en-US" altLang="zh-CN" dirty="0" smtClean="0"/>
              <a:t>Contributions</a:t>
            </a:r>
          </a:p>
          <a:p>
            <a:pPr lvl="1">
              <a:spcBef>
                <a:spcPts val="0"/>
              </a:spcBef>
            </a:pPr>
            <a:r>
              <a:rPr lang="en-US" altLang="zh-CN" dirty="0" smtClean="0"/>
              <a:t>1. Macro-scale</a:t>
            </a:r>
          </a:p>
          <a:p>
            <a:pPr lvl="1">
              <a:spcBef>
                <a:spcPts val="0"/>
              </a:spcBef>
            </a:pPr>
            <a:r>
              <a:rPr lang="en-US" altLang="zh-CN" dirty="0" smtClean="0"/>
              <a:t>2. </a:t>
            </a:r>
            <a:r>
              <a:rPr lang="en-US" altLang="zh-CN" dirty="0" err="1" smtClean="0"/>
              <a:t>Meso</a:t>
            </a:r>
            <a:r>
              <a:rPr lang="en-US" altLang="zh-CN" dirty="0" smtClean="0"/>
              <a:t>-scale</a:t>
            </a:r>
          </a:p>
          <a:p>
            <a:pPr lvl="1">
              <a:spcBef>
                <a:spcPts val="0"/>
              </a:spcBef>
            </a:pPr>
            <a:r>
              <a:rPr lang="en-US" altLang="zh-CN" dirty="0" smtClean="0"/>
              <a:t>3. Micro-scale</a:t>
            </a:r>
          </a:p>
          <a:p>
            <a:pPr lvl="2"/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Wave sprites</a:t>
            </a:r>
          </a:p>
          <a:p>
            <a:pPr lvl="2"/>
            <a:r>
              <a:rPr lang="en-US" altLang="zh-CN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Lagrangian</a:t>
            </a:r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texture advection</a:t>
            </a:r>
          </a:p>
          <a:p>
            <a:pPr>
              <a:spcBef>
                <a:spcPts val="0"/>
              </a:spcBef>
            </a:pPr>
            <a:r>
              <a:rPr lang="en-US" altLang="zh-CN" dirty="0" smtClean="0"/>
              <a:t>Conclusion</a:t>
            </a:r>
            <a:endParaRPr lang="zh-CN" alt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373332" y="5588182"/>
            <a:ext cx="4127362" cy="412586"/>
          </a:xfrm>
          <a:prstGeom prst="roundRect">
            <a:avLst/>
          </a:prstGeom>
          <a:noFill/>
          <a:ln w="63500" cap="rnd" cmpd="sng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B949-2005-44F5-A9E8-131488A1FB1D}" type="slidenum">
              <a:rPr lang="zh-CN" altLang="en-US" smtClean="0"/>
              <a:pPr/>
              <a:t>102</a:t>
            </a:fld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A technique of dynamic texture</a:t>
            </a:r>
          </a:p>
          <a:p>
            <a:pPr lvl="1"/>
            <a:r>
              <a:rPr lang="en-US" altLang="zh-CN" dirty="0" smtClean="0"/>
              <a:t>Conform to the input flow</a:t>
            </a:r>
          </a:p>
          <a:p>
            <a:pPr lvl="1"/>
            <a:r>
              <a:rPr lang="en-US" altLang="zh-CN" dirty="0" smtClean="0"/>
              <a:t>Conserve texture properties (e.g. spectrum)</a:t>
            </a:r>
          </a:p>
          <a:p>
            <a:r>
              <a:rPr lang="en-US" altLang="zh-CN" dirty="0" smtClean="0"/>
              <a:t>Purpose</a:t>
            </a:r>
          </a:p>
          <a:p>
            <a:pPr lvl="1"/>
            <a:r>
              <a:rPr lang="en-US" altLang="zh-CN" dirty="0" smtClean="0"/>
              <a:t>Augment coarse simulation with small scale appearance</a:t>
            </a:r>
          </a:p>
          <a:p>
            <a:pPr>
              <a:buNone/>
            </a:pPr>
            <a:endParaRPr lang="en-US" altLang="zh-CN" dirty="0" smtClean="0"/>
          </a:p>
          <a:p>
            <a:endParaRPr lang="en-US" altLang="zh-CN" dirty="0" smtClean="0"/>
          </a:p>
          <a:p>
            <a:pPr>
              <a:buNone/>
            </a:pPr>
            <a:endParaRPr lang="zh-CN" alt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					    Micro-scale II</a:t>
            </a:r>
            <a:r>
              <a:rPr lang="en-US" altLang="zh-CN" b="0" dirty="0" smtClean="0"/>
              <a:t/>
            </a:r>
            <a:br>
              <a:rPr lang="en-US" altLang="zh-CN" b="0" dirty="0" smtClean="0"/>
            </a:br>
            <a:r>
              <a:rPr lang="en-US" altLang="zh-CN" dirty="0" smtClean="0"/>
              <a:t>Texture advection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B949-2005-44F5-A9E8-131488A1FB1D}" type="slidenum">
              <a:rPr lang="zh-CN" altLang="en-US" smtClean="0"/>
              <a:pPr/>
              <a:t>103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err="1" smtClean="0"/>
              <a:t>Advect</a:t>
            </a:r>
            <a:r>
              <a:rPr lang="en-US" altLang="zh-CN" dirty="0" smtClean="0"/>
              <a:t>  texture coordinates</a:t>
            </a:r>
          </a:p>
          <a:p>
            <a:pPr lvl="1"/>
            <a:r>
              <a:rPr lang="en-US" altLang="zh-CN" dirty="0" smtClean="0"/>
              <a:t>Texture follow flow and deform</a:t>
            </a:r>
          </a:p>
          <a:p>
            <a:pPr lvl="1"/>
            <a:r>
              <a:rPr lang="en-US" altLang="zh-CN" dirty="0" smtClean="0"/>
              <a:t>But, over stretching destroy texture properties</a:t>
            </a:r>
          </a:p>
          <a:p>
            <a:r>
              <a:rPr lang="en-US" altLang="zh-CN" dirty="0" smtClean="0"/>
              <a:t>Regenerate a texture</a:t>
            </a:r>
          </a:p>
          <a:p>
            <a:pPr lvl="1"/>
            <a:r>
              <a:rPr lang="en-US" altLang="zh-CN" dirty="0" smtClean="0"/>
              <a:t>After a delay: “latency”</a:t>
            </a:r>
          </a:p>
          <a:p>
            <a:r>
              <a:rPr lang="en-US" altLang="zh-CN" dirty="0" smtClean="0"/>
              <a:t>Blend two de-phased textures</a:t>
            </a:r>
          </a:p>
          <a:p>
            <a:pPr lvl="1">
              <a:buNone/>
            </a:pPr>
            <a:r>
              <a:rPr lang="en-US" altLang="zh-CN" dirty="0" smtClean="0">
                <a:sym typeface="Wingdings" pitchFamily="2" charset="2"/>
              </a:rPr>
              <a:t> </a:t>
            </a:r>
            <a:r>
              <a:rPr lang="en-US" altLang="zh-CN" dirty="0" smtClean="0"/>
              <a:t>Illusion of advection</a:t>
            </a:r>
          </a:p>
          <a:p>
            <a:pPr>
              <a:buNone/>
            </a:pPr>
            <a:endParaRPr lang="zh-CN" alt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					    Micro-scale II</a:t>
            </a:r>
            <a:r>
              <a:rPr lang="en-US" altLang="zh-CN" b="0" dirty="0" smtClean="0"/>
              <a:t/>
            </a:r>
            <a:br>
              <a:rPr lang="en-US" altLang="zh-CN" b="0" dirty="0" smtClean="0"/>
            </a:br>
            <a:r>
              <a:rPr lang="en-US" altLang="zh-CN" dirty="0" smtClean="0"/>
              <a:t> </a:t>
            </a:r>
            <a:r>
              <a:rPr lang="en-US" altLang="zh-CN" dirty="0" err="1" smtClean="0"/>
              <a:t>Eulerian</a:t>
            </a:r>
            <a:r>
              <a:rPr lang="en-US" altLang="zh-CN" dirty="0" smtClean="0"/>
              <a:t> advection method </a:t>
            </a:r>
            <a:r>
              <a:rPr lang="en-US" altLang="zh-CN" sz="3100" dirty="0" smtClean="0"/>
              <a:t>[MB95]</a:t>
            </a:r>
            <a:endParaRPr lang="zh-CN" alt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B949-2005-44F5-A9E8-131488A1FB1D}" type="slidenum">
              <a:rPr lang="zh-CN" altLang="en-US" smtClean="0"/>
              <a:pPr/>
              <a:t>104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How to choose a reasonable latency ? </a:t>
            </a:r>
          </a:p>
          <a:p>
            <a:pPr lvl="1"/>
            <a:r>
              <a:rPr lang="en-US" altLang="zh-CN" dirty="0" smtClean="0"/>
              <a:t> high </a:t>
            </a:r>
            <a:r>
              <a:rPr lang="en-US" altLang="zh-CN" dirty="0" smtClean="0">
                <a:sym typeface="Wingdings" pitchFamily="2" charset="2"/>
              </a:rPr>
              <a:t></a:t>
            </a:r>
            <a:r>
              <a:rPr lang="en-US" altLang="zh-CN" dirty="0" smtClean="0"/>
              <a:t>  bad conservation of spectrum  </a:t>
            </a:r>
          </a:p>
          <a:p>
            <a:pPr lvl="1"/>
            <a:r>
              <a:rPr lang="en-US" altLang="zh-CN" dirty="0" smtClean="0"/>
              <a:t> low </a:t>
            </a:r>
            <a:r>
              <a:rPr lang="en-US" altLang="zh-CN" dirty="0" smtClean="0">
                <a:sym typeface="Wingdings" pitchFamily="2" charset="2"/>
              </a:rPr>
              <a:t></a:t>
            </a:r>
            <a:r>
              <a:rPr lang="en-US" altLang="zh-CN" dirty="0" smtClean="0"/>
              <a:t> bad conformation to flow </a:t>
            </a:r>
          </a:p>
          <a:p>
            <a:pPr lvl="1"/>
            <a:r>
              <a:rPr lang="en-US" altLang="zh-CN" dirty="0" smtClean="0"/>
              <a:t>Good  one:  adapt to local flow condition 						(deformation)</a:t>
            </a:r>
          </a:p>
          <a:p>
            <a:pPr lvl="1"/>
            <a:endParaRPr lang="en-US" altLang="zh-CN" dirty="0" smtClean="0"/>
          </a:p>
          <a:p>
            <a:pPr>
              <a:buNone/>
            </a:pPr>
            <a:r>
              <a:rPr lang="en-US" altLang="zh-CN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In  [MB95], only one global value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					    Micro-scale II</a:t>
            </a:r>
            <a:r>
              <a:rPr lang="en-US" altLang="zh-CN" b="0" dirty="0" smtClean="0"/>
              <a:t/>
            </a:r>
            <a:br>
              <a:rPr lang="en-US" altLang="zh-CN" b="0" dirty="0" smtClean="0"/>
            </a:br>
            <a:r>
              <a:rPr lang="en-US" altLang="zh-CN" dirty="0" smtClean="0"/>
              <a:t>Problem of  [MB95] method</a:t>
            </a:r>
            <a:endParaRPr lang="zh-CN" alt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B949-2005-44F5-A9E8-131488A1FB1D}" type="slidenum">
              <a:rPr lang="zh-CN" altLang="en-US" smtClean="0"/>
              <a:pPr/>
              <a:t>105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zh-CN" dirty="0" smtClean="0">
                <a:sym typeface="Wingdings" pitchFamily="2" charset="2"/>
              </a:rPr>
              <a:t>Idea:  a</a:t>
            </a:r>
            <a:r>
              <a:rPr lang="en-US" altLang="zh-CN" dirty="0" smtClean="0"/>
              <a:t>daptive local latency</a:t>
            </a:r>
          </a:p>
          <a:p>
            <a:r>
              <a:rPr lang="en-US" altLang="zh-CN" dirty="0" smtClean="0"/>
              <a:t>Local deformation metrics  </a:t>
            </a:r>
            <a:r>
              <a:rPr lang="en-US" altLang="zh-CN" dirty="0" smtClean="0">
                <a:latin typeface="Symbol" pitchFamily="18" charset="2"/>
              </a:rPr>
              <a:t>s</a:t>
            </a:r>
          </a:p>
          <a:p>
            <a:r>
              <a:rPr lang="en-US" altLang="zh-CN" dirty="0" smtClean="0"/>
              <a:t>“</a:t>
            </a:r>
            <a:r>
              <a:rPr lang="en-US" altLang="zh-CN" dirty="0" err="1" smtClean="0"/>
              <a:t>MIPmap</a:t>
            </a:r>
            <a:r>
              <a:rPr lang="en-US" altLang="zh-CN" dirty="0" smtClean="0"/>
              <a:t>”-like approach:</a:t>
            </a:r>
          </a:p>
          <a:p>
            <a:pPr lvl="1"/>
            <a:r>
              <a:rPr lang="en-US" altLang="zh-CN" dirty="0" smtClean="0"/>
              <a:t>Multiple layers  of textures</a:t>
            </a:r>
          </a:p>
          <a:p>
            <a:pPr lvl="1"/>
            <a:r>
              <a:rPr lang="en-US" altLang="zh-CN" dirty="0" smtClean="0"/>
              <a:t>Each layer =  </a:t>
            </a:r>
            <a:r>
              <a:rPr lang="en-US" altLang="zh-CN" dirty="0" err="1" smtClean="0"/>
              <a:t>Eulerian</a:t>
            </a:r>
            <a:r>
              <a:rPr lang="en-US" altLang="zh-CN" dirty="0" smtClean="0"/>
              <a:t> advection method</a:t>
            </a:r>
          </a:p>
          <a:p>
            <a:pPr lvl="1"/>
            <a:r>
              <a:rPr lang="en-US" altLang="zh-CN" dirty="0" smtClean="0"/>
              <a:t>Assign different  “latency” to each layer</a:t>
            </a:r>
          </a:p>
          <a:p>
            <a:pPr lvl="1"/>
            <a:r>
              <a:rPr lang="en-US" altLang="zh-CN" dirty="0" smtClean="0"/>
              <a:t>For each pixel, interpolate  two “nearest” layers according to local </a:t>
            </a:r>
            <a:r>
              <a:rPr lang="en-US" altLang="zh-CN" dirty="0" smtClean="0">
                <a:latin typeface="Symbol" pitchFamily="18" charset="2"/>
              </a:rPr>
              <a:t>s</a:t>
            </a:r>
            <a:endParaRPr lang="en-US" altLang="zh-CN" dirty="0" smtClean="0"/>
          </a:p>
          <a:p>
            <a:pPr>
              <a:buNone/>
            </a:pPr>
            <a:endParaRPr lang="zh-CN" alt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					    Micro-scale II</a:t>
            </a:r>
            <a:r>
              <a:rPr lang="en-US" altLang="zh-CN" b="0" dirty="0" smtClean="0"/>
              <a:t/>
            </a:r>
            <a:br>
              <a:rPr lang="en-US" altLang="zh-CN" b="0" dirty="0" smtClean="0"/>
            </a:br>
            <a:r>
              <a:rPr lang="en-US" altLang="zh-CN" dirty="0" smtClean="0"/>
              <a:t>Improved </a:t>
            </a:r>
            <a:r>
              <a:rPr lang="en-US" altLang="zh-CN" dirty="0" err="1" smtClean="0"/>
              <a:t>Eulerian</a:t>
            </a:r>
            <a:r>
              <a:rPr lang="en-US" altLang="zh-CN" dirty="0" smtClean="0"/>
              <a:t> advection </a:t>
            </a:r>
            <a:r>
              <a:rPr lang="en-US" altLang="zh-CN" sz="3100" dirty="0" smtClean="0"/>
              <a:t>[Ney03]</a:t>
            </a:r>
            <a:endParaRPr lang="zh-CN" alt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B949-2005-44F5-A9E8-131488A1FB1D}" type="slidenum">
              <a:rPr lang="zh-CN" altLang="en-US" smtClean="0"/>
              <a:pPr/>
              <a:t>106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“latency” of all layers  are bounded in a range</a:t>
            </a:r>
          </a:p>
          <a:p>
            <a:pPr lvl="1"/>
            <a:r>
              <a:rPr lang="en-US" altLang="zh-CN" dirty="0" smtClean="0"/>
              <a:t>e.g. For zero-velocity , the ideal latency should be infinity </a:t>
            </a:r>
            <a:r>
              <a:rPr lang="en-US" altLang="zh-CN" dirty="0" smtClean="0">
                <a:sym typeface="Wingdings" pitchFamily="2" charset="2"/>
              </a:rPr>
              <a:t> close to still area, we can’t choose a good latency value</a:t>
            </a:r>
            <a:r>
              <a:rPr lang="en-US" altLang="zh-CN" dirty="0" smtClean="0"/>
              <a:t> </a:t>
            </a:r>
          </a:p>
          <a:p>
            <a:r>
              <a:rPr lang="en-US" altLang="zh-CN" dirty="0" smtClean="0"/>
              <a:t>Interpolation :  not accurate</a:t>
            </a:r>
          </a:p>
          <a:p>
            <a:r>
              <a:rPr lang="en-US" altLang="zh-CN" dirty="0" err="1" smtClean="0"/>
              <a:t>Eulerian</a:t>
            </a:r>
            <a:r>
              <a:rPr lang="en-US" altLang="zh-CN" dirty="0" smtClean="0"/>
              <a:t>  formalism  </a:t>
            </a:r>
          </a:p>
          <a:p>
            <a:pPr lvl="1"/>
            <a:r>
              <a:rPr lang="en-US" altLang="zh-CN" dirty="0" smtClean="0"/>
              <a:t>not optimal in large sparse domain  (clouds, fire)</a:t>
            </a:r>
          </a:p>
          <a:p>
            <a:endParaRPr lang="zh-CN" alt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					    Micro-scale II</a:t>
            </a:r>
            <a:r>
              <a:rPr lang="en-US" altLang="zh-CN" b="0" dirty="0" smtClean="0"/>
              <a:t/>
            </a:r>
            <a:br>
              <a:rPr lang="en-US" altLang="zh-CN" b="0" dirty="0" smtClean="0"/>
            </a:br>
            <a:r>
              <a:rPr lang="en-US" altLang="zh-CN" dirty="0" smtClean="0"/>
              <a:t> Problems of [Ney03] method</a:t>
            </a:r>
            <a:endParaRPr lang="zh-CN" alt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B949-2005-44F5-A9E8-131488A1FB1D}" type="slidenum">
              <a:rPr lang="zh-CN" altLang="en-US" smtClean="0"/>
              <a:pPr/>
              <a:t>107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Idea</a:t>
            </a:r>
          </a:p>
          <a:p>
            <a:pPr lvl="1"/>
            <a:r>
              <a:rPr lang="en-US" altLang="zh-CN" dirty="0" smtClean="0"/>
              <a:t> </a:t>
            </a:r>
            <a:r>
              <a:rPr lang="en-US" altLang="zh-CN" dirty="0" err="1" smtClean="0"/>
              <a:t>Lagrangian</a:t>
            </a:r>
            <a:r>
              <a:rPr lang="en-US" altLang="zh-CN" dirty="0" smtClean="0"/>
              <a:t> formalism  as in “wave sprites” work</a:t>
            </a:r>
          </a:p>
          <a:p>
            <a:pPr lvl="1"/>
            <a:r>
              <a:rPr lang="en-US" altLang="zh-CN" dirty="0" smtClean="0"/>
              <a:t>Attach to each particle a </a:t>
            </a:r>
            <a:r>
              <a:rPr lang="en-US" altLang="zh-CN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deformable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dirty="0" smtClean="0"/>
              <a:t>textured patches mapping to a reference texture</a:t>
            </a:r>
          </a:p>
          <a:p>
            <a:pPr lvl="1"/>
            <a:r>
              <a:rPr lang="en-US" altLang="zh-CN" dirty="0" smtClean="0"/>
              <a:t>Reconstruct a global texture by blending all patches</a:t>
            </a:r>
          </a:p>
          <a:p>
            <a:pPr lvl="1"/>
            <a:endParaRPr lang="en-US" altLang="zh-CN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					    Micro-scale II</a:t>
            </a:r>
            <a:r>
              <a:rPr lang="en-US" altLang="zh-CN" b="0" dirty="0" smtClean="0"/>
              <a:t/>
            </a:r>
            <a:br>
              <a:rPr lang="en-US" altLang="zh-CN" b="0" dirty="0" smtClean="0"/>
            </a:br>
            <a:r>
              <a:rPr lang="en-US" altLang="zh-CN" dirty="0" err="1" smtClean="0"/>
              <a:t>Lagrangian</a:t>
            </a:r>
            <a:r>
              <a:rPr lang="en-US" altLang="zh-CN" dirty="0" smtClean="0"/>
              <a:t> texture advection</a:t>
            </a:r>
            <a:endParaRPr lang="zh-CN" alt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B949-2005-44F5-A9E8-131488A1FB1D}" type="slidenum">
              <a:rPr lang="zh-CN" altLang="en-US" smtClean="0"/>
              <a:pPr/>
              <a:t>108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5043494" cy="4625609"/>
          </a:xfrm>
        </p:spPr>
        <p:txBody>
          <a:bodyPr/>
          <a:lstStyle/>
          <a:p>
            <a:r>
              <a:rPr lang="en-US" altLang="zh-CN" dirty="0" smtClean="0"/>
              <a:t>Advected by flow</a:t>
            </a:r>
          </a:p>
          <a:p>
            <a:r>
              <a:rPr lang="en-US" altLang="zh-CN" dirty="0" smtClean="0"/>
              <a:t>Dynamic Poisson-disk distribution</a:t>
            </a:r>
          </a:p>
          <a:p>
            <a:pPr lvl="2"/>
            <a:endParaRPr lang="en-US" altLang="zh-CN" dirty="0" smtClean="0"/>
          </a:p>
        </p:txBody>
      </p: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4859338" y="1989138"/>
            <a:ext cx="3671887" cy="3960812"/>
            <a:chOff x="476" y="1253"/>
            <a:chExt cx="2358" cy="2451"/>
          </a:xfrm>
        </p:grpSpPr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793" y="2024"/>
              <a:ext cx="90" cy="92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" name="Oval 7"/>
            <p:cNvSpPr>
              <a:spLocks noChangeArrowheads="1"/>
            </p:cNvSpPr>
            <p:nvPr/>
          </p:nvSpPr>
          <p:spPr bwMode="auto">
            <a:xfrm>
              <a:off x="1610" y="1706"/>
              <a:ext cx="90" cy="92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" name="Oval 8"/>
            <p:cNvSpPr>
              <a:spLocks noChangeArrowheads="1"/>
            </p:cNvSpPr>
            <p:nvPr/>
          </p:nvSpPr>
          <p:spPr bwMode="auto">
            <a:xfrm>
              <a:off x="2426" y="1389"/>
              <a:ext cx="90" cy="92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" name="Oval 9"/>
            <p:cNvSpPr>
              <a:spLocks noChangeArrowheads="1"/>
            </p:cNvSpPr>
            <p:nvPr/>
          </p:nvSpPr>
          <p:spPr bwMode="auto">
            <a:xfrm>
              <a:off x="1565" y="2432"/>
              <a:ext cx="90" cy="92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" name="Oval 10"/>
            <p:cNvSpPr>
              <a:spLocks noChangeArrowheads="1"/>
            </p:cNvSpPr>
            <p:nvPr/>
          </p:nvSpPr>
          <p:spPr bwMode="auto">
            <a:xfrm>
              <a:off x="2381" y="2115"/>
              <a:ext cx="90" cy="92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" name="Oval 11"/>
            <p:cNvSpPr>
              <a:spLocks noChangeArrowheads="1"/>
            </p:cNvSpPr>
            <p:nvPr/>
          </p:nvSpPr>
          <p:spPr bwMode="auto">
            <a:xfrm>
              <a:off x="2744" y="2750"/>
              <a:ext cx="90" cy="92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" name="Oval 12"/>
            <p:cNvSpPr>
              <a:spLocks noChangeArrowheads="1"/>
            </p:cNvSpPr>
            <p:nvPr/>
          </p:nvSpPr>
          <p:spPr bwMode="auto">
            <a:xfrm>
              <a:off x="2109" y="3022"/>
              <a:ext cx="90" cy="92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" name="Oval 13"/>
            <p:cNvSpPr>
              <a:spLocks noChangeArrowheads="1"/>
            </p:cNvSpPr>
            <p:nvPr/>
          </p:nvSpPr>
          <p:spPr bwMode="auto">
            <a:xfrm>
              <a:off x="1156" y="1253"/>
              <a:ext cx="90" cy="92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" name="Oval 14"/>
            <p:cNvSpPr>
              <a:spLocks noChangeArrowheads="1"/>
            </p:cNvSpPr>
            <p:nvPr/>
          </p:nvSpPr>
          <p:spPr bwMode="auto">
            <a:xfrm>
              <a:off x="748" y="2750"/>
              <a:ext cx="90" cy="92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" name="Oval 15"/>
            <p:cNvSpPr>
              <a:spLocks noChangeArrowheads="1"/>
            </p:cNvSpPr>
            <p:nvPr/>
          </p:nvSpPr>
          <p:spPr bwMode="auto">
            <a:xfrm>
              <a:off x="1111" y="3249"/>
              <a:ext cx="90" cy="92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" name="Oval 16"/>
            <p:cNvSpPr>
              <a:spLocks noChangeArrowheads="1"/>
            </p:cNvSpPr>
            <p:nvPr/>
          </p:nvSpPr>
          <p:spPr bwMode="auto">
            <a:xfrm>
              <a:off x="521" y="1434"/>
              <a:ext cx="90" cy="92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" name="Oval 17"/>
            <p:cNvSpPr>
              <a:spLocks noChangeArrowheads="1"/>
            </p:cNvSpPr>
            <p:nvPr/>
          </p:nvSpPr>
          <p:spPr bwMode="auto">
            <a:xfrm>
              <a:off x="2608" y="3475"/>
              <a:ext cx="90" cy="92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" name="Oval 18"/>
            <p:cNvSpPr>
              <a:spLocks noChangeArrowheads="1"/>
            </p:cNvSpPr>
            <p:nvPr/>
          </p:nvSpPr>
          <p:spPr bwMode="auto">
            <a:xfrm>
              <a:off x="1701" y="3521"/>
              <a:ext cx="90" cy="92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" name="Oval 19"/>
            <p:cNvSpPr>
              <a:spLocks noChangeArrowheads="1"/>
            </p:cNvSpPr>
            <p:nvPr/>
          </p:nvSpPr>
          <p:spPr bwMode="auto">
            <a:xfrm>
              <a:off x="476" y="3612"/>
              <a:ext cx="90" cy="92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1565" y="216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6094413" y="3481388"/>
            <a:ext cx="1009650" cy="1009650"/>
          </a:xfrm>
          <a:prstGeom prst="ellipse">
            <a:avLst/>
          </a:prstGeom>
          <a:noFill/>
          <a:ln w="19050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1" name="Group 28"/>
          <p:cNvGrpSpPr>
            <a:grpSpLocks/>
          </p:cNvGrpSpPr>
          <p:nvPr/>
        </p:nvGrpSpPr>
        <p:grpSpPr bwMode="auto">
          <a:xfrm>
            <a:off x="6950075" y="3500438"/>
            <a:ext cx="1079500" cy="1008062"/>
            <a:chOff x="4378" y="2205"/>
            <a:chExt cx="680" cy="635"/>
          </a:xfrm>
        </p:grpSpPr>
        <p:sp>
          <p:nvSpPr>
            <p:cNvPr id="22" name="Line 24"/>
            <p:cNvSpPr>
              <a:spLocks noChangeShapeType="1"/>
            </p:cNvSpPr>
            <p:nvPr/>
          </p:nvSpPr>
          <p:spPr bwMode="auto">
            <a:xfrm>
              <a:off x="4378" y="2205"/>
              <a:ext cx="6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Line 25"/>
            <p:cNvSpPr>
              <a:spLocks noChangeShapeType="1"/>
            </p:cNvSpPr>
            <p:nvPr/>
          </p:nvSpPr>
          <p:spPr bwMode="auto">
            <a:xfrm>
              <a:off x="4378" y="2840"/>
              <a:ext cx="6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Line 26"/>
            <p:cNvSpPr>
              <a:spLocks noChangeShapeType="1"/>
            </p:cNvSpPr>
            <p:nvPr/>
          </p:nvSpPr>
          <p:spPr bwMode="auto">
            <a:xfrm flipV="1">
              <a:off x="4785" y="2205"/>
              <a:ext cx="0" cy="6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5" name="Text Box 27"/>
          <p:cNvSpPr txBox="1">
            <a:spLocks noChangeArrowheads="1"/>
          </p:cNvSpPr>
          <p:nvPr/>
        </p:nvSpPr>
        <p:spPr bwMode="auto">
          <a:xfrm>
            <a:off x="7158038" y="3732213"/>
            <a:ext cx="908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 smtClean="0"/>
              <a:t>  d</a:t>
            </a:r>
            <a:endParaRPr lang="en-US" altLang="zh-CN" sz="2400" dirty="0"/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					    Micro-scale II</a:t>
            </a:r>
            <a:r>
              <a:rPr lang="en-US" altLang="zh-CN" b="0" dirty="0" smtClean="0"/>
              <a:t/>
            </a:r>
            <a:br>
              <a:rPr lang="en-US" altLang="zh-CN" b="0" dirty="0" smtClean="0"/>
            </a:br>
            <a:r>
              <a:rPr lang="en-US" altLang="zh-CN" dirty="0" smtClean="0"/>
              <a:t>Particles</a:t>
            </a:r>
            <a:endParaRPr lang="zh-CN" altLang="en-US" sz="3100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B949-2005-44F5-A9E8-131488A1FB1D}" type="slidenum">
              <a:rPr lang="zh-CN" altLang="en-US" smtClean="0"/>
              <a:pPr/>
              <a:t>109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Modeling and animating rivers</a:t>
            </a:r>
          </a:p>
          <a:p>
            <a:r>
              <a:rPr lang="en-US" b="1" dirty="0" smtClean="0"/>
              <a:t>Constraints</a:t>
            </a:r>
          </a:p>
          <a:p>
            <a:pPr lvl="1"/>
            <a:r>
              <a:rPr lang="en-US" dirty="0" smtClean="0"/>
              <a:t>Real-time</a:t>
            </a:r>
          </a:p>
          <a:p>
            <a:pPr lvl="1"/>
            <a:r>
              <a:rPr lang="en-US" dirty="0" smtClean="0"/>
              <a:t>Scalability</a:t>
            </a:r>
          </a:p>
          <a:p>
            <a:pPr lvl="1"/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Controllability</a:t>
            </a:r>
          </a:p>
          <a:p>
            <a:pPr lvl="1"/>
            <a:r>
              <a:rPr lang="en-US" dirty="0" smtClean="0"/>
              <a:t>Realism</a:t>
            </a:r>
          </a:p>
          <a:p>
            <a:pPr lvl="1"/>
            <a:endParaRPr lang="en-US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3500430" y="4643446"/>
            <a:ext cx="5286412" cy="1428760"/>
          </a:xfrm>
          <a:prstGeom prst="wedgeRoundRectCallout">
            <a:avLst>
              <a:gd name="adj1" fmla="val -59926"/>
              <a:gd name="adj2" fmla="val -4732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/>
              <a:t>Intuitive handles for controlling  appearance and behavior of rivers </a:t>
            </a:r>
            <a:endParaRPr lang="en-US" sz="28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				 	</a:t>
            </a:r>
            <a:r>
              <a:rPr lang="en-US" altLang="zh-CN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     </a:t>
            </a:r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Introduction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My research goal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B949-2005-44F5-A9E8-131488A1FB1D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  <p:transition advTm="13156"/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99"/>
          <p:cNvSpPr>
            <a:spLocks noChangeArrowheads="1"/>
          </p:cNvSpPr>
          <p:nvPr/>
        </p:nvSpPr>
        <p:spPr bwMode="auto">
          <a:xfrm>
            <a:off x="5527675" y="2881313"/>
            <a:ext cx="2159000" cy="21590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" name="Group 94"/>
          <p:cNvGrpSpPr>
            <a:grpSpLocks/>
          </p:cNvGrpSpPr>
          <p:nvPr/>
        </p:nvGrpSpPr>
        <p:grpSpPr bwMode="auto">
          <a:xfrm>
            <a:off x="5191125" y="2520950"/>
            <a:ext cx="2879725" cy="2735263"/>
            <a:chOff x="930" y="1480"/>
            <a:chExt cx="1814" cy="1723"/>
          </a:xfrm>
        </p:grpSpPr>
        <p:sp>
          <p:nvSpPr>
            <p:cNvPr id="5" name="Line 84"/>
            <p:cNvSpPr>
              <a:spLocks noChangeShapeType="1"/>
            </p:cNvSpPr>
            <p:nvPr/>
          </p:nvSpPr>
          <p:spPr bwMode="auto">
            <a:xfrm>
              <a:off x="930" y="1480"/>
              <a:ext cx="1814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" name="Line 85"/>
            <p:cNvSpPr>
              <a:spLocks noChangeShapeType="1"/>
            </p:cNvSpPr>
            <p:nvPr/>
          </p:nvSpPr>
          <p:spPr bwMode="auto">
            <a:xfrm>
              <a:off x="2744" y="1480"/>
              <a:ext cx="0" cy="1723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" name="Line 86"/>
            <p:cNvSpPr>
              <a:spLocks noChangeShapeType="1"/>
            </p:cNvSpPr>
            <p:nvPr/>
          </p:nvSpPr>
          <p:spPr bwMode="auto">
            <a:xfrm>
              <a:off x="930" y="1933"/>
              <a:ext cx="1814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Line 87"/>
            <p:cNvSpPr>
              <a:spLocks noChangeShapeType="1"/>
            </p:cNvSpPr>
            <p:nvPr/>
          </p:nvSpPr>
          <p:spPr bwMode="auto">
            <a:xfrm>
              <a:off x="930" y="2387"/>
              <a:ext cx="1814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Line 88"/>
            <p:cNvSpPr>
              <a:spLocks noChangeShapeType="1"/>
            </p:cNvSpPr>
            <p:nvPr/>
          </p:nvSpPr>
          <p:spPr bwMode="auto">
            <a:xfrm>
              <a:off x="930" y="2795"/>
              <a:ext cx="1814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Line 89"/>
            <p:cNvSpPr>
              <a:spLocks noChangeShapeType="1"/>
            </p:cNvSpPr>
            <p:nvPr/>
          </p:nvSpPr>
          <p:spPr bwMode="auto">
            <a:xfrm>
              <a:off x="930" y="3203"/>
              <a:ext cx="1814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Line 90"/>
            <p:cNvSpPr>
              <a:spLocks noChangeShapeType="1"/>
            </p:cNvSpPr>
            <p:nvPr/>
          </p:nvSpPr>
          <p:spPr bwMode="auto">
            <a:xfrm>
              <a:off x="1837" y="1480"/>
              <a:ext cx="0" cy="1723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Line 91"/>
            <p:cNvSpPr>
              <a:spLocks noChangeShapeType="1"/>
            </p:cNvSpPr>
            <p:nvPr/>
          </p:nvSpPr>
          <p:spPr bwMode="auto">
            <a:xfrm>
              <a:off x="930" y="1480"/>
              <a:ext cx="0" cy="1723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Line 92"/>
            <p:cNvSpPr>
              <a:spLocks noChangeShapeType="1"/>
            </p:cNvSpPr>
            <p:nvPr/>
          </p:nvSpPr>
          <p:spPr bwMode="auto">
            <a:xfrm>
              <a:off x="2290" y="1480"/>
              <a:ext cx="0" cy="1723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Line 93"/>
            <p:cNvSpPr>
              <a:spLocks noChangeShapeType="1"/>
            </p:cNvSpPr>
            <p:nvPr/>
          </p:nvSpPr>
          <p:spPr bwMode="auto">
            <a:xfrm>
              <a:off x="1383" y="1480"/>
              <a:ext cx="0" cy="1723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r>
              <a:rPr lang="en-US" altLang="zh-CN" dirty="0" smtClean="0"/>
              <a:t>Init: regular grid</a:t>
            </a:r>
          </a:p>
          <a:p>
            <a:r>
              <a:rPr lang="en-US" altLang="zh-CN" dirty="0" smtClean="0"/>
              <a:t>Kernel radius = d</a:t>
            </a:r>
          </a:p>
          <a:p>
            <a:pPr lvl="1"/>
            <a:r>
              <a:rPr lang="en-US" altLang="zh-CN" dirty="0" smtClean="0"/>
              <a:t>Ensure full coverage</a:t>
            </a:r>
          </a:p>
          <a:p>
            <a:r>
              <a:rPr lang="en-US" altLang="zh-CN" dirty="0" smtClean="0"/>
              <a:t>Patch size &gt; 2d </a:t>
            </a:r>
          </a:p>
          <a:p>
            <a:pPr lvl="1"/>
            <a:r>
              <a:rPr lang="en-US" altLang="zh-CN" dirty="0" smtClean="0"/>
              <a:t>Allow deformation</a:t>
            </a:r>
            <a:endParaRPr lang="zh-CN" altLang="en-US" dirty="0"/>
          </a:p>
        </p:txBody>
      </p:sp>
      <p:sp>
        <p:nvSpPr>
          <p:cNvPr id="17" name="Line 101"/>
          <p:cNvSpPr>
            <a:spLocks noChangeShapeType="1"/>
          </p:cNvSpPr>
          <p:nvPr/>
        </p:nvSpPr>
        <p:spPr bwMode="auto">
          <a:xfrm>
            <a:off x="7959725" y="2871788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8" name="Line 102"/>
          <p:cNvSpPr>
            <a:spLocks noChangeShapeType="1"/>
          </p:cNvSpPr>
          <p:nvPr/>
        </p:nvSpPr>
        <p:spPr bwMode="auto">
          <a:xfrm>
            <a:off x="7959725" y="5060950"/>
            <a:ext cx="619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9" name="Line 103"/>
          <p:cNvSpPr>
            <a:spLocks noChangeShapeType="1"/>
          </p:cNvSpPr>
          <p:nvPr/>
        </p:nvSpPr>
        <p:spPr bwMode="auto">
          <a:xfrm flipV="1">
            <a:off x="8472488" y="2871788"/>
            <a:ext cx="0" cy="2189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0" name="Text Box 104"/>
          <p:cNvSpPr txBox="1">
            <a:spLocks noChangeArrowheads="1"/>
          </p:cNvSpPr>
          <p:nvPr/>
        </p:nvSpPr>
        <p:spPr bwMode="auto">
          <a:xfrm>
            <a:off x="8039100" y="3752850"/>
            <a:ext cx="61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 smtClean="0"/>
              <a:t>2d</a:t>
            </a:r>
            <a:endParaRPr lang="en-US" altLang="zh-CN" sz="2400" dirty="0"/>
          </a:p>
        </p:txBody>
      </p:sp>
      <p:sp>
        <p:nvSpPr>
          <p:cNvPr id="21" name="Line 106"/>
          <p:cNvSpPr>
            <a:spLocks noChangeShapeType="1"/>
          </p:cNvSpPr>
          <p:nvPr/>
        </p:nvSpPr>
        <p:spPr bwMode="auto">
          <a:xfrm>
            <a:off x="6105525" y="4762500"/>
            <a:ext cx="0" cy="885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2" name="Line 107"/>
          <p:cNvSpPr>
            <a:spLocks noChangeShapeType="1"/>
          </p:cNvSpPr>
          <p:nvPr/>
        </p:nvSpPr>
        <p:spPr bwMode="auto">
          <a:xfrm>
            <a:off x="7124700" y="4752975"/>
            <a:ext cx="0" cy="876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3" name="Line 108"/>
          <p:cNvSpPr>
            <a:spLocks noChangeShapeType="1"/>
          </p:cNvSpPr>
          <p:nvPr/>
        </p:nvSpPr>
        <p:spPr bwMode="auto">
          <a:xfrm>
            <a:off x="6096000" y="5572125"/>
            <a:ext cx="1028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4" name="Rectangle 109"/>
          <p:cNvSpPr>
            <a:spLocks noChangeArrowheads="1"/>
          </p:cNvSpPr>
          <p:nvPr/>
        </p:nvSpPr>
        <p:spPr bwMode="auto">
          <a:xfrm>
            <a:off x="6492875" y="5275263"/>
            <a:ext cx="3080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dirty="0" smtClean="0"/>
              <a:t>d</a:t>
            </a:r>
            <a:endParaRPr lang="en-US" altLang="zh-CN" dirty="0"/>
          </a:p>
        </p:txBody>
      </p:sp>
      <p:sp>
        <p:nvSpPr>
          <p:cNvPr id="25" name="Line 111"/>
          <p:cNvSpPr>
            <a:spLocks noChangeShapeType="1"/>
          </p:cNvSpPr>
          <p:nvPr/>
        </p:nvSpPr>
        <p:spPr bwMode="auto">
          <a:xfrm>
            <a:off x="4532313" y="2511425"/>
            <a:ext cx="55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6" name="Line 112"/>
          <p:cNvSpPr>
            <a:spLocks noChangeShapeType="1"/>
          </p:cNvSpPr>
          <p:nvPr/>
        </p:nvSpPr>
        <p:spPr bwMode="auto">
          <a:xfrm>
            <a:off x="4627563" y="5253038"/>
            <a:ext cx="460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7" name="Line 113"/>
          <p:cNvSpPr>
            <a:spLocks noChangeShapeType="1"/>
          </p:cNvSpPr>
          <p:nvPr/>
        </p:nvSpPr>
        <p:spPr bwMode="auto">
          <a:xfrm flipV="1">
            <a:off x="4760913" y="2511425"/>
            <a:ext cx="0" cy="2741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9" name="Rectangle 115"/>
          <p:cNvSpPr>
            <a:spLocks noChangeArrowheads="1"/>
          </p:cNvSpPr>
          <p:nvPr/>
        </p:nvSpPr>
        <p:spPr bwMode="auto">
          <a:xfrm>
            <a:off x="4214810" y="3643314"/>
            <a:ext cx="590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dirty="0"/>
              <a:t>size</a:t>
            </a:r>
          </a:p>
        </p:txBody>
      </p:sp>
      <p:sp>
        <p:nvSpPr>
          <p:cNvPr id="15" name="Oval 98"/>
          <p:cNvSpPr>
            <a:spLocks noChangeArrowheads="1"/>
          </p:cNvSpPr>
          <p:nvPr/>
        </p:nvSpPr>
        <p:spPr bwMode="auto">
          <a:xfrm>
            <a:off x="6105651" y="3429000"/>
            <a:ext cx="1009650" cy="1009650"/>
          </a:xfrm>
          <a:prstGeom prst="ellipse">
            <a:avLst/>
          </a:prstGeom>
          <a:noFill/>
          <a:ln w="38100">
            <a:solidFill>
              <a:schemeClr val="bg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" name="Oval 114"/>
          <p:cNvSpPr>
            <a:spLocks noChangeArrowheads="1"/>
          </p:cNvSpPr>
          <p:nvPr/>
        </p:nvSpPr>
        <p:spPr bwMode="auto">
          <a:xfrm>
            <a:off x="6546850" y="3875088"/>
            <a:ext cx="139700" cy="1492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					    Micro-scale II</a:t>
            </a:r>
            <a:r>
              <a:rPr lang="en-US" altLang="zh-CN" b="0" dirty="0" smtClean="0"/>
              <a:t/>
            </a:r>
            <a:br>
              <a:rPr lang="en-US" altLang="zh-CN" b="0" dirty="0" smtClean="0"/>
            </a:br>
            <a:r>
              <a:rPr lang="en-US" altLang="zh-CN" dirty="0" smtClean="0"/>
              <a:t> Patch</a:t>
            </a:r>
            <a:endParaRPr lang="zh-CN" altLang="en-US" sz="3100" dirty="0"/>
          </a:p>
        </p:txBody>
      </p:sp>
      <p:sp>
        <p:nvSpPr>
          <p:cNvPr id="30" name="TextBox 29"/>
          <p:cNvSpPr txBox="1"/>
          <p:nvPr/>
        </p:nvSpPr>
        <p:spPr>
          <a:xfrm>
            <a:off x="5857884" y="5643578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Poisson-disk</a:t>
            </a:r>
            <a:endParaRPr lang="zh-CN" altLang="en-US" sz="2400" b="1" dirty="0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B949-2005-44F5-A9E8-131488A1FB1D}" type="slidenum">
              <a:rPr lang="zh-CN" altLang="en-US" smtClean="0"/>
              <a:pPr/>
              <a:t>110</a:t>
            </a:fld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r>
              <a:rPr lang="en-US" altLang="zh-CN" dirty="0" smtClean="0"/>
              <a:t>Init: regular grid</a:t>
            </a:r>
          </a:p>
          <a:p>
            <a:r>
              <a:rPr lang="en-US" altLang="zh-CN" dirty="0" smtClean="0"/>
              <a:t>Kernel radius = d</a:t>
            </a:r>
          </a:p>
          <a:p>
            <a:r>
              <a:rPr lang="en-US" altLang="zh-CN" dirty="0" smtClean="0"/>
              <a:t>Patch size &gt; 2d</a:t>
            </a:r>
          </a:p>
          <a:p>
            <a:r>
              <a:rPr lang="en-US" altLang="zh-CN" dirty="0" smtClean="0"/>
              <a:t>Map to a random portion</a:t>
            </a:r>
          </a:p>
          <a:p>
            <a:pPr lvl="1"/>
            <a:r>
              <a:rPr lang="en-US" altLang="zh-CN" dirty="0" smtClean="0"/>
              <a:t>Store (u, v)  at nodes</a:t>
            </a:r>
            <a:endParaRPr lang="zh-CN" altLang="en-US" dirty="0"/>
          </a:p>
        </p:txBody>
      </p:sp>
      <p:pic>
        <p:nvPicPr>
          <p:cNvPr id="30" name="Picture 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63" y="2393950"/>
            <a:ext cx="3067050" cy="3060700"/>
          </a:xfrm>
          <a:prstGeom prst="rect">
            <a:avLst/>
          </a:prstGeom>
          <a:noFill/>
        </p:spPr>
      </p:pic>
      <p:grpSp>
        <p:nvGrpSpPr>
          <p:cNvPr id="56" name="Group 55"/>
          <p:cNvGrpSpPr/>
          <p:nvPr/>
        </p:nvGrpSpPr>
        <p:grpSpPr>
          <a:xfrm>
            <a:off x="6072198" y="3857628"/>
            <a:ext cx="1246818" cy="1184271"/>
            <a:chOff x="3592509" y="4752721"/>
            <a:chExt cx="1246818" cy="1184271"/>
          </a:xfrm>
        </p:grpSpPr>
        <p:sp>
          <p:nvSpPr>
            <p:cNvPr id="42" name="Oval 99"/>
            <p:cNvSpPr>
              <a:spLocks noChangeArrowheads="1"/>
            </p:cNvSpPr>
            <p:nvPr/>
          </p:nvSpPr>
          <p:spPr bwMode="auto">
            <a:xfrm>
              <a:off x="3748197" y="4891213"/>
              <a:ext cx="934770" cy="93477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43" name="Group 94"/>
            <p:cNvGrpSpPr>
              <a:grpSpLocks/>
            </p:cNvGrpSpPr>
            <p:nvPr/>
          </p:nvGrpSpPr>
          <p:grpSpPr bwMode="auto">
            <a:xfrm>
              <a:off x="3592509" y="4752721"/>
              <a:ext cx="1246818" cy="1184271"/>
              <a:chOff x="930" y="1480"/>
              <a:chExt cx="1814" cy="1723"/>
            </a:xfrm>
          </p:grpSpPr>
          <p:sp>
            <p:nvSpPr>
              <p:cNvPr id="44" name="Line 84"/>
              <p:cNvSpPr>
                <a:spLocks noChangeShapeType="1"/>
              </p:cNvSpPr>
              <p:nvPr/>
            </p:nvSpPr>
            <p:spPr bwMode="auto">
              <a:xfrm>
                <a:off x="930" y="1480"/>
                <a:ext cx="1814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" name="Line 85"/>
              <p:cNvSpPr>
                <a:spLocks noChangeShapeType="1"/>
              </p:cNvSpPr>
              <p:nvPr/>
            </p:nvSpPr>
            <p:spPr bwMode="auto">
              <a:xfrm>
                <a:off x="2744" y="1480"/>
                <a:ext cx="0" cy="1723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" name="Line 86"/>
              <p:cNvSpPr>
                <a:spLocks noChangeShapeType="1"/>
              </p:cNvSpPr>
              <p:nvPr/>
            </p:nvSpPr>
            <p:spPr bwMode="auto">
              <a:xfrm>
                <a:off x="930" y="1933"/>
                <a:ext cx="1814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" name="Line 87"/>
              <p:cNvSpPr>
                <a:spLocks noChangeShapeType="1"/>
              </p:cNvSpPr>
              <p:nvPr/>
            </p:nvSpPr>
            <p:spPr bwMode="auto">
              <a:xfrm>
                <a:off x="930" y="2387"/>
                <a:ext cx="1814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" name="Line 88"/>
              <p:cNvSpPr>
                <a:spLocks noChangeShapeType="1"/>
              </p:cNvSpPr>
              <p:nvPr/>
            </p:nvSpPr>
            <p:spPr bwMode="auto">
              <a:xfrm>
                <a:off x="930" y="2795"/>
                <a:ext cx="1814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" name="Line 89"/>
              <p:cNvSpPr>
                <a:spLocks noChangeShapeType="1"/>
              </p:cNvSpPr>
              <p:nvPr/>
            </p:nvSpPr>
            <p:spPr bwMode="auto">
              <a:xfrm>
                <a:off x="930" y="3203"/>
                <a:ext cx="1814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" name="Line 90"/>
              <p:cNvSpPr>
                <a:spLocks noChangeShapeType="1"/>
              </p:cNvSpPr>
              <p:nvPr/>
            </p:nvSpPr>
            <p:spPr bwMode="auto">
              <a:xfrm>
                <a:off x="1837" y="1480"/>
                <a:ext cx="0" cy="1723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" name="Line 91"/>
              <p:cNvSpPr>
                <a:spLocks noChangeShapeType="1"/>
              </p:cNvSpPr>
              <p:nvPr/>
            </p:nvSpPr>
            <p:spPr bwMode="auto">
              <a:xfrm>
                <a:off x="930" y="1480"/>
                <a:ext cx="0" cy="1723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" name="Line 92"/>
              <p:cNvSpPr>
                <a:spLocks noChangeShapeType="1"/>
              </p:cNvSpPr>
              <p:nvPr/>
            </p:nvSpPr>
            <p:spPr bwMode="auto">
              <a:xfrm>
                <a:off x="2290" y="1480"/>
                <a:ext cx="0" cy="1723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" name="Line 93"/>
              <p:cNvSpPr>
                <a:spLocks noChangeShapeType="1"/>
              </p:cNvSpPr>
              <p:nvPr/>
            </p:nvSpPr>
            <p:spPr bwMode="auto">
              <a:xfrm>
                <a:off x="1383" y="1480"/>
                <a:ext cx="0" cy="1723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54" name="Oval 98"/>
            <p:cNvSpPr>
              <a:spLocks noChangeArrowheads="1"/>
            </p:cNvSpPr>
            <p:nvPr/>
          </p:nvSpPr>
          <p:spPr bwMode="auto">
            <a:xfrm>
              <a:off x="3989345" y="5154663"/>
              <a:ext cx="437142" cy="437142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5" name="Oval 114"/>
            <p:cNvSpPr>
              <a:spLocks noChangeArrowheads="1"/>
            </p:cNvSpPr>
            <p:nvPr/>
          </p:nvSpPr>
          <p:spPr bwMode="auto">
            <a:xfrm>
              <a:off x="4176825" y="5335524"/>
              <a:ext cx="60485" cy="64609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57" name="Line 74"/>
          <p:cNvSpPr>
            <a:spLocks noChangeShapeType="1"/>
          </p:cNvSpPr>
          <p:nvPr/>
        </p:nvSpPr>
        <p:spPr bwMode="auto">
          <a:xfrm flipV="1">
            <a:off x="5556257" y="3427411"/>
            <a:ext cx="0" cy="2143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58" name="Line 75"/>
          <p:cNvSpPr>
            <a:spLocks noChangeShapeType="1"/>
          </p:cNvSpPr>
          <p:nvPr/>
        </p:nvSpPr>
        <p:spPr bwMode="auto">
          <a:xfrm>
            <a:off x="5556257" y="5561011"/>
            <a:ext cx="18573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59" name="Text Box 76"/>
          <p:cNvSpPr txBox="1">
            <a:spLocks noChangeArrowheads="1"/>
          </p:cNvSpPr>
          <p:nvPr/>
        </p:nvSpPr>
        <p:spPr bwMode="auto">
          <a:xfrm>
            <a:off x="7143768" y="5643578"/>
            <a:ext cx="342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/>
              <a:t>U</a:t>
            </a:r>
          </a:p>
        </p:txBody>
      </p:sp>
      <p:sp>
        <p:nvSpPr>
          <p:cNvPr id="60" name="Text Box 77"/>
          <p:cNvSpPr txBox="1">
            <a:spLocks noChangeArrowheads="1"/>
          </p:cNvSpPr>
          <p:nvPr/>
        </p:nvSpPr>
        <p:spPr bwMode="auto">
          <a:xfrm>
            <a:off x="5286380" y="3071810"/>
            <a:ext cx="342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/>
              <a:t>V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					    Micro-scale II</a:t>
            </a:r>
            <a:r>
              <a:rPr lang="en-US" altLang="zh-CN" b="0" dirty="0" smtClean="0"/>
              <a:t/>
            </a:r>
            <a:br>
              <a:rPr lang="en-US" altLang="zh-CN" b="0" dirty="0" smtClean="0"/>
            </a:br>
            <a:r>
              <a:rPr lang="en-US" altLang="zh-CN" dirty="0" smtClean="0"/>
              <a:t>Patch</a:t>
            </a:r>
            <a:endParaRPr lang="zh-CN" altLang="en-US" sz="3100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B949-2005-44F5-A9E8-131488A1FB1D}" type="slidenum">
              <a:rPr lang="zh-CN" altLang="en-US" smtClean="0"/>
              <a:pPr/>
              <a:t>111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Oval 24"/>
          <p:cNvSpPr>
            <a:spLocks noChangeArrowheads="1"/>
          </p:cNvSpPr>
          <p:nvPr/>
        </p:nvSpPr>
        <p:spPr bwMode="auto">
          <a:xfrm>
            <a:off x="5857884" y="3071810"/>
            <a:ext cx="2159000" cy="21590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bg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5186370" cy="4625609"/>
          </a:xfrm>
        </p:spPr>
        <p:txBody>
          <a:bodyPr/>
          <a:lstStyle/>
          <a:p>
            <a:endParaRPr lang="en-US" altLang="zh-CN" dirty="0" smtClean="0"/>
          </a:p>
          <a:p>
            <a:r>
              <a:rPr lang="en-US" altLang="zh-CN" dirty="0" smtClean="0"/>
              <a:t>Nodes </a:t>
            </a:r>
            <a:r>
              <a:rPr lang="en-US" altLang="zh-CN" dirty="0" err="1" smtClean="0"/>
              <a:t>advected</a:t>
            </a:r>
            <a:r>
              <a:rPr lang="en-US" altLang="zh-CN" dirty="0" smtClean="0"/>
              <a:t> by flow </a:t>
            </a:r>
          </a:p>
          <a:p>
            <a:pPr>
              <a:buNone/>
            </a:pPr>
            <a:endParaRPr lang="zh-CN" altLang="en-US" dirty="0"/>
          </a:p>
        </p:txBody>
      </p:sp>
      <p:grpSp>
        <p:nvGrpSpPr>
          <p:cNvPr id="2" name="Group 69"/>
          <p:cNvGrpSpPr>
            <a:grpSpLocks/>
          </p:cNvGrpSpPr>
          <p:nvPr/>
        </p:nvGrpSpPr>
        <p:grpSpPr bwMode="auto">
          <a:xfrm>
            <a:off x="5354646" y="2711448"/>
            <a:ext cx="3097213" cy="2881312"/>
            <a:chOff x="3152" y="1344"/>
            <a:chExt cx="1951" cy="1815"/>
          </a:xfrm>
        </p:grpSpPr>
        <p:sp>
          <p:nvSpPr>
            <p:cNvPr id="31" name="Line 49"/>
            <p:cNvSpPr>
              <a:spLocks noChangeShapeType="1"/>
            </p:cNvSpPr>
            <p:nvPr/>
          </p:nvSpPr>
          <p:spPr bwMode="auto">
            <a:xfrm flipH="1">
              <a:off x="4150" y="1389"/>
              <a:ext cx="45" cy="408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Line 26"/>
            <p:cNvSpPr>
              <a:spLocks noChangeShapeType="1"/>
            </p:cNvSpPr>
            <p:nvPr/>
          </p:nvSpPr>
          <p:spPr bwMode="auto">
            <a:xfrm>
              <a:off x="3288" y="1344"/>
              <a:ext cx="454" cy="4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Line 27"/>
            <p:cNvSpPr>
              <a:spLocks noChangeShapeType="1"/>
            </p:cNvSpPr>
            <p:nvPr/>
          </p:nvSpPr>
          <p:spPr bwMode="auto">
            <a:xfrm>
              <a:off x="3742" y="1390"/>
              <a:ext cx="453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Line 28"/>
            <p:cNvSpPr>
              <a:spLocks noChangeShapeType="1"/>
            </p:cNvSpPr>
            <p:nvPr/>
          </p:nvSpPr>
          <p:spPr bwMode="auto">
            <a:xfrm>
              <a:off x="4195" y="1390"/>
              <a:ext cx="454" cy="4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Line 29"/>
            <p:cNvSpPr>
              <a:spLocks noChangeShapeType="1"/>
            </p:cNvSpPr>
            <p:nvPr/>
          </p:nvSpPr>
          <p:spPr bwMode="auto">
            <a:xfrm>
              <a:off x="4649" y="1435"/>
              <a:ext cx="454" cy="4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Line 30"/>
            <p:cNvSpPr>
              <a:spLocks noChangeShapeType="1"/>
            </p:cNvSpPr>
            <p:nvPr/>
          </p:nvSpPr>
          <p:spPr bwMode="auto">
            <a:xfrm>
              <a:off x="3288" y="1751"/>
              <a:ext cx="454" cy="1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Line 31"/>
            <p:cNvSpPr>
              <a:spLocks noChangeShapeType="1"/>
            </p:cNvSpPr>
            <p:nvPr/>
          </p:nvSpPr>
          <p:spPr bwMode="auto">
            <a:xfrm>
              <a:off x="3742" y="1752"/>
              <a:ext cx="408" cy="45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Line 32"/>
            <p:cNvSpPr>
              <a:spLocks noChangeShapeType="1"/>
            </p:cNvSpPr>
            <p:nvPr/>
          </p:nvSpPr>
          <p:spPr bwMode="auto">
            <a:xfrm>
              <a:off x="4150" y="1797"/>
              <a:ext cx="454" cy="45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Line 33"/>
            <p:cNvSpPr>
              <a:spLocks noChangeShapeType="1"/>
            </p:cNvSpPr>
            <p:nvPr/>
          </p:nvSpPr>
          <p:spPr bwMode="auto">
            <a:xfrm>
              <a:off x="4604" y="1842"/>
              <a:ext cx="499" cy="4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Line 34"/>
            <p:cNvSpPr>
              <a:spLocks noChangeShapeType="1"/>
            </p:cNvSpPr>
            <p:nvPr/>
          </p:nvSpPr>
          <p:spPr bwMode="auto">
            <a:xfrm>
              <a:off x="3196" y="2613"/>
              <a:ext cx="500" cy="92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Line 35"/>
            <p:cNvSpPr>
              <a:spLocks noChangeShapeType="1"/>
            </p:cNvSpPr>
            <p:nvPr/>
          </p:nvSpPr>
          <p:spPr bwMode="auto">
            <a:xfrm flipV="1">
              <a:off x="3695" y="2659"/>
              <a:ext cx="409" cy="45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Line 36"/>
            <p:cNvSpPr>
              <a:spLocks noChangeShapeType="1"/>
            </p:cNvSpPr>
            <p:nvPr/>
          </p:nvSpPr>
          <p:spPr bwMode="auto">
            <a:xfrm>
              <a:off x="4104" y="2659"/>
              <a:ext cx="454" cy="4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Line 37"/>
            <p:cNvSpPr>
              <a:spLocks noChangeShapeType="1"/>
            </p:cNvSpPr>
            <p:nvPr/>
          </p:nvSpPr>
          <p:spPr bwMode="auto">
            <a:xfrm>
              <a:off x="4558" y="2704"/>
              <a:ext cx="454" cy="4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Line 38"/>
            <p:cNvSpPr>
              <a:spLocks noChangeShapeType="1"/>
            </p:cNvSpPr>
            <p:nvPr/>
          </p:nvSpPr>
          <p:spPr bwMode="auto">
            <a:xfrm>
              <a:off x="3152" y="3022"/>
              <a:ext cx="454" cy="4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" name="Line 39"/>
            <p:cNvSpPr>
              <a:spLocks noChangeShapeType="1"/>
            </p:cNvSpPr>
            <p:nvPr/>
          </p:nvSpPr>
          <p:spPr bwMode="auto">
            <a:xfrm>
              <a:off x="3606" y="3068"/>
              <a:ext cx="453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" name="Line 40"/>
            <p:cNvSpPr>
              <a:spLocks noChangeShapeType="1"/>
            </p:cNvSpPr>
            <p:nvPr/>
          </p:nvSpPr>
          <p:spPr bwMode="auto">
            <a:xfrm>
              <a:off x="4059" y="3068"/>
              <a:ext cx="454" cy="4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" name="Line 41"/>
            <p:cNvSpPr>
              <a:spLocks noChangeShapeType="1"/>
            </p:cNvSpPr>
            <p:nvPr/>
          </p:nvSpPr>
          <p:spPr bwMode="auto">
            <a:xfrm>
              <a:off x="4513" y="3113"/>
              <a:ext cx="454" cy="4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" name="Line 42"/>
            <p:cNvSpPr>
              <a:spLocks noChangeShapeType="1"/>
            </p:cNvSpPr>
            <p:nvPr/>
          </p:nvSpPr>
          <p:spPr bwMode="auto">
            <a:xfrm>
              <a:off x="3288" y="1344"/>
              <a:ext cx="0" cy="408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" name="Line 43"/>
            <p:cNvSpPr>
              <a:spLocks noChangeShapeType="1"/>
            </p:cNvSpPr>
            <p:nvPr/>
          </p:nvSpPr>
          <p:spPr bwMode="auto">
            <a:xfrm flipH="1">
              <a:off x="3198" y="2160"/>
              <a:ext cx="90" cy="454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" name="Line 44"/>
            <p:cNvSpPr>
              <a:spLocks noChangeShapeType="1"/>
            </p:cNvSpPr>
            <p:nvPr/>
          </p:nvSpPr>
          <p:spPr bwMode="auto">
            <a:xfrm flipH="1">
              <a:off x="3152" y="2614"/>
              <a:ext cx="46" cy="409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" name="Line 46"/>
            <p:cNvSpPr>
              <a:spLocks noChangeShapeType="1"/>
            </p:cNvSpPr>
            <p:nvPr/>
          </p:nvSpPr>
          <p:spPr bwMode="auto">
            <a:xfrm>
              <a:off x="3742" y="1390"/>
              <a:ext cx="0" cy="362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" name="Line 47"/>
            <p:cNvSpPr>
              <a:spLocks noChangeShapeType="1"/>
            </p:cNvSpPr>
            <p:nvPr/>
          </p:nvSpPr>
          <p:spPr bwMode="auto">
            <a:xfrm flipH="1">
              <a:off x="3742" y="1752"/>
              <a:ext cx="0" cy="408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Line 48"/>
            <p:cNvSpPr>
              <a:spLocks noChangeShapeType="1"/>
            </p:cNvSpPr>
            <p:nvPr/>
          </p:nvSpPr>
          <p:spPr bwMode="auto">
            <a:xfrm flipH="1">
              <a:off x="3606" y="2704"/>
              <a:ext cx="90" cy="364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" name="Line 50"/>
            <p:cNvSpPr>
              <a:spLocks noChangeShapeType="1"/>
            </p:cNvSpPr>
            <p:nvPr/>
          </p:nvSpPr>
          <p:spPr bwMode="auto">
            <a:xfrm flipH="1">
              <a:off x="4150" y="1797"/>
              <a:ext cx="0" cy="408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" name="Line 51"/>
            <p:cNvSpPr>
              <a:spLocks noChangeShapeType="1"/>
            </p:cNvSpPr>
            <p:nvPr/>
          </p:nvSpPr>
          <p:spPr bwMode="auto">
            <a:xfrm flipH="1">
              <a:off x="4059" y="2659"/>
              <a:ext cx="46" cy="409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" name="Line 52"/>
            <p:cNvSpPr>
              <a:spLocks noChangeShapeType="1"/>
            </p:cNvSpPr>
            <p:nvPr/>
          </p:nvSpPr>
          <p:spPr bwMode="auto">
            <a:xfrm flipH="1">
              <a:off x="4604" y="1435"/>
              <a:ext cx="45" cy="40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" name="Line 53"/>
            <p:cNvSpPr>
              <a:spLocks noChangeShapeType="1"/>
            </p:cNvSpPr>
            <p:nvPr/>
          </p:nvSpPr>
          <p:spPr bwMode="auto">
            <a:xfrm flipH="1">
              <a:off x="4604" y="1842"/>
              <a:ext cx="0" cy="409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" name="Line 54"/>
            <p:cNvSpPr>
              <a:spLocks noChangeShapeType="1"/>
            </p:cNvSpPr>
            <p:nvPr/>
          </p:nvSpPr>
          <p:spPr bwMode="auto">
            <a:xfrm flipH="1">
              <a:off x="4513" y="2704"/>
              <a:ext cx="45" cy="409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" name="Line 55"/>
            <p:cNvSpPr>
              <a:spLocks noChangeShapeType="1"/>
            </p:cNvSpPr>
            <p:nvPr/>
          </p:nvSpPr>
          <p:spPr bwMode="auto">
            <a:xfrm>
              <a:off x="5102" y="1480"/>
              <a:ext cx="1" cy="408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" name="Line 56"/>
            <p:cNvSpPr>
              <a:spLocks noChangeShapeType="1"/>
            </p:cNvSpPr>
            <p:nvPr/>
          </p:nvSpPr>
          <p:spPr bwMode="auto">
            <a:xfrm flipH="1">
              <a:off x="5012" y="2296"/>
              <a:ext cx="45" cy="454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" name="Line 57"/>
            <p:cNvSpPr>
              <a:spLocks noChangeShapeType="1"/>
            </p:cNvSpPr>
            <p:nvPr/>
          </p:nvSpPr>
          <p:spPr bwMode="auto">
            <a:xfrm flipH="1">
              <a:off x="4966" y="2750"/>
              <a:ext cx="46" cy="409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" name="Line 60"/>
            <p:cNvSpPr>
              <a:spLocks noChangeShapeType="1"/>
            </p:cNvSpPr>
            <p:nvPr/>
          </p:nvSpPr>
          <p:spPr bwMode="auto">
            <a:xfrm>
              <a:off x="3288" y="2159"/>
              <a:ext cx="454" cy="1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" name="Line 61"/>
            <p:cNvSpPr>
              <a:spLocks noChangeShapeType="1"/>
            </p:cNvSpPr>
            <p:nvPr/>
          </p:nvSpPr>
          <p:spPr bwMode="auto">
            <a:xfrm>
              <a:off x="3742" y="2160"/>
              <a:ext cx="408" cy="45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" name="Line 62"/>
            <p:cNvSpPr>
              <a:spLocks noChangeShapeType="1"/>
            </p:cNvSpPr>
            <p:nvPr/>
          </p:nvSpPr>
          <p:spPr bwMode="auto">
            <a:xfrm>
              <a:off x="4150" y="2205"/>
              <a:ext cx="454" cy="4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" name="Line 63"/>
            <p:cNvSpPr>
              <a:spLocks noChangeShapeType="1"/>
            </p:cNvSpPr>
            <p:nvPr/>
          </p:nvSpPr>
          <p:spPr bwMode="auto">
            <a:xfrm>
              <a:off x="4604" y="2251"/>
              <a:ext cx="453" cy="45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6" name="Line 64"/>
            <p:cNvSpPr>
              <a:spLocks noChangeShapeType="1"/>
            </p:cNvSpPr>
            <p:nvPr/>
          </p:nvSpPr>
          <p:spPr bwMode="auto">
            <a:xfrm>
              <a:off x="3288" y="1752"/>
              <a:ext cx="0" cy="408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7" name="Line 65"/>
            <p:cNvSpPr>
              <a:spLocks noChangeShapeType="1"/>
            </p:cNvSpPr>
            <p:nvPr/>
          </p:nvSpPr>
          <p:spPr bwMode="auto">
            <a:xfrm flipH="1">
              <a:off x="5057" y="1888"/>
              <a:ext cx="46" cy="408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" name="Line 66"/>
            <p:cNvSpPr>
              <a:spLocks noChangeShapeType="1"/>
            </p:cNvSpPr>
            <p:nvPr/>
          </p:nvSpPr>
          <p:spPr bwMode="auto">
            <a:xfrm flipH="1">
              <a:off x="3696" y="2160"/>
              <a:ext cx="46" cy="544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" name="Line 67"/>
            <p:cNvSpPr>
              <a:spLocks noChangeShapeType="1"/>
            </p:cNvSpPr>
            <p:nvPr/>
          </p:nvSpPr>
          <p:spPr bwMode="auto">
            <a:xfrm flipH="1">
              <a:off x="4105" y="2205"/>
              <a:ext cx="45" cy="454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" name="Line 68"/>
            <p:cNvSpPr>
              <a:spLocks noChangeShapeType="1"/>
            </p:cNvSpPr>
            <p:nvPr/>
          </p:nvSpPr>
          <p:spPr bwMode="auto">
            <a:xfrm flipH="1">
              <a:off x="4558" y="2251"/>
              <a:ext cx="46" cy="453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72" name="Oval 79"/>
          <p:cNvSpPr>
            <a:spLocks noChangeArrowheads="1"/>
          </p:cNvSpPr>
          <p:nvPr/>
        </p:nvSpPr>
        <p:spPr bwMode="auto">
          <a:xfrm>
            <a:off x="6853246" y="3994148"/>
            <a:ext cx="139700" cy="1492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4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					    Micro-scale II</a:t>
            </a:r>
            <a:r>
              <a:rPr lang="en-US" altLang="zh-CN" b="0" dirty="0" smtClean="0"/>
              <a:t/>
            </a:r>
            <a:br>
              <a:rPr lang="en-US" altLang="zh-CN" b="0" dirty="0" smtClean="0"/>
            </a:br>
            <a:r>
              <a:rPr lang="en-US" altLang="zh-CN" dirty="0" smtClean="0"/>
              <a:t>Patch deformation</a:t>
            </a:r>
            <a:endParaRPr lang="zh-CN" altLang="en-US" sz="3100" dirty="0"/>
          </a:p>
        </p:txBody>
      </p:sp>
      <p:sp>
        <p:nvSpPr>
          <p:cNvPr id="73" name="Slide Number Placeholder 7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B949-2005-44F5-A9E8-131488A1FB1D}" type="slidenum">
              <a:rPr lang="zh-CN" altLang="en-US" smtClean="0"/>
              <a:pPr/>
              <a:t>112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Oval 24"/>
          <p:cNvSpPr>
            <a:spLocks noChangeArrowheads="1"/>
          </p:cNvSpPr>
          <p:nvPr/>
        </p:nvSpPr>
        <p:spPr bwMode="auto">
          <a:xfrm>
            <a:off x="5857884" y="3071810"/>
            <a:ext cx="2159000" cy="21590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bg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5186370" cy="4625609"/>
          </a:xfrm>
        </p:spPr>
        <p:txBody>
          <a:bodyPr/>
          <a:lstStyle/>
          <a:p>
            <a:endParaRPr lang="en-US" altLang="zh-CN" dirty="0" smtClean="0"/>
          </a:p>
          <a:p>
            <a:r>
              <a:rPr lang="en-US" altLang="zh-CN" dirty="0" smtClean="0"/>
              <a:t>Nodes </a:t>
            </a:r>
            <a:r>
              <a:rPr lang="en-US" altLang="zh-CN" dirty="0" err="1" smtClean="0"/>
              <a:t>advected</a:t>
            </a:r>
            <a:r>
              <a:rPr lang="en-US" altLang="zh-CN" dirty="0" smtClean="0"/>
              <a:t> by flow </a:t>
            </a:r>
          </a:p>
          <a:p>
            <a:r>
              <a:rPr lang="en-US" altLang="zh-CN" dirty="0" smtClean="0"/>
              <a:t>Delete a patch </a:t>
            </a:r>
          </a:p>
          <a:p>
            <a:pPr lvl="1"/>
            <a:r>
              <a:rPr lang="en-US" altLang="zh-CN" dirty="0" smtClean="0"/>
              <a:t>Exceed some deformation metric</a:t>
            </a:r>
          </a:p>
          <a:p>
            <a:pPr>
              <a:buNone/>
            </a:pPr>
            <a:endParaRPr lang="zh-CN" altLang="en-US" dirty="0"/>
          </a:p>
        </p:txBody>
      </p:sp>
      <p:grpSp>
        <p:nvGrpSpPr>
          <p:cNvPr id="30" name="Group 69"/>
          <p:cNvGrpSpPr>
            <a:grpSpLocks/>
          </p:cNvGrpSpPr>
          <p:nvPr/>
        </p:nvGrpSpPr>
        <p:grpSpPr bwMode="auto">
          <a:xfrm>
            <a:off x="5354646" y="2711448"/>
            <a:ext cx="3097213" cy="2881312"/>
            <a:chOff x="3152" y="1344"/>
            <a:chExt cx="1951" cy="1815"/>
          </a:xfrm>
        </p:grpSpPr>
        <p:sp>
          <p:nvSpPr>
            <p:cNvPr id="31" name="Line 49"/>
            <p:cNvSpPr>
              <a:spLocks noChangeShapeType="1"/>
            </p:cNvSpPr>
            <p:nvPr/>
          </p:nvSpPr>
          <p:spPr bwMode="auto">
            <a:xfrm flipH="1">
              <a:off x="4150" y="1389"/>
              <a:ext cx="45" cy="408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Line 26"/>
            <p:cNvSpPr>
              <a:spLocks noChangeShapeType="1"/>
            </p:cNvSpPr>
            <p:nvPr/>
          </p:nvSpPr>
          <p:spPr bwMode="auto">
            <a:xfrm>
              <a:off x="3288" y="1344"/>
              <a:ext cx="454" cy="4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Line 27"/>
            <p:cNvSpPr>
              <a:spLocks noChangeShapeType="1"/>
            </p:cNvSpPr>
            <p:nvPr/>
          </p:nvSpPr>
          <p:spPr bwMode="auto">
            <a:xfrm>
              <a:off x="3742" y="1390"/>
              <a:ext cx="453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Line 28"/>
            <p:cNvSpPr>
              <a:spLocks noChangeShapeType="1"/>
            </p:cNvSpPr>
            <p:nvPr/>
          </p:nvSpPr>
          <p:spPr bwMode="auto">
            <a:xfrm>
              <a:off x="4195" y="1390"/>
              <a:ext cx="454" cy="4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Line 29"/>
            <p:cNvSpPr>
              <a:spLocks noChangeShapeType="1"/>
            </p:cNvSpPr>
            <p:nvPr/>
          </p:nvSpPr>
          <p:spPr bwMode="auto">
            <a:xfrm>
              <a:off x="4649" y="1435"/>
              <a:ext cx="454" cy="4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Line 30"/>
            <p:cNvSpPr>
              <a:spLocks noChangeShapeType="1"/>
            </p:cNvSpPr>
            <p:nvPr/>
          </p:nvSpPr>
          <p:spPr bwMode="auto">
            <a:xfrm>
              <a:off x="3288" y="1751"/>
              <a:ext cx="454" cy="1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Line 31"/>
            <p:cNvSpPr>
              <a:spLocks noChangeShapeType="1"/>
            </p:cNvSpPr>
            <p:nvPr/>
          </p:nvSpPr>
          <p:spPr bwMode="auto">
            <a:xfrm>
              <a:off x="3742" y="1752"/>
              <a:ext cx="408" cy="45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Line 32"/>
            <p:cNvSpPr>
              <a:spLocks noChangeShapeType="1"/>
            </p:cNvSpPr>
            <p:nvPr/>
          </p:nvSpPr>
          <p:spPr bwMode="auto">
            <a:xfrm>
              <a:off x="4150" y="1797"/>
              <a:ext cx="454" cy="45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Line 33"/>
            <p:cNvSpPr>
              <a:spLocks noChangeShapeType="1"/>
            </p:cNvSpPr>
            <p:nvPr/>
          </p:nvSpPr>
          <p:spPr bwMode="auto">
            <a:xfrm>
              <a:off x="4604" y="1842"/>
              <a:ext cx="499" cy="4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Line 34"/>
            <p:cNvSpPr>
              <a:spLocks noChangeShapeType="1"/>
            </p:cNvSpPr>
            <p:nvPr/>
          </p:nvSpPr>
          <p:spPr bwMode="auto">
            <a:xfrm>
              <a:off x="3196" y="2613"/>
              <a:ext cx="500" cy="92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Line 35"/>
            <p:cNvSpPr>
              <a:spLocks noChangeShapeType="1"/>
            </p:cNvSpPr>
            <p:nvPr/>
          </p:nvSpPr>
          <p:spPr bwMode="auto">
            <a:xfrm flipV="1">
              <a:off x="3695" y="2659"/>
              <a:ext cx="409" cy="45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Line 36"/>
            <p:cNvSpPr>
              <a:spLocks noChangeShapeType="1"/>
            </p:cNvSpPr>
            <p:nvPr/>
          </p:nvSpPr>
          <p:spPr bwMode="auto">
            <a:xfrm>
              <a:off x="4104" y="2659"/>
              <a:ext cx="454" cy="4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Line 37"/>
            <p:cNvSpPr>
              <a:spLocks noChangeShapeType="1"/>
            </p:cNvSpPr>
            <p:nvPr/>
          </p:nvSpPr>
          <p:spPr bwMode="auto">
            <a:xfrm>
              <a:off x="4558" y="2704"/>
              <a:ext cx="454" cy="4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Line 38"/>
            <p:cNvSpPr>
              <a:spLocks noChangeShapeType="1"/>
            </p:cNvSpPr>
            <p:nvPr/>
          </p:nvSpPr>
          <p:spPr bwMode="auto">
            <a:xfrm>
              <a:off x="3152" y="3022"/>
              <a:ext cx="454" cy="4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" name="Line 39"/>
            <p:cNvSpPr>
              <a:spLocks noChangeShapeType="1"/>
            </p:cNvSpPr>
            <p:nvPr/>
          </p:nvSpPr>
          <p:spPr bwMode="auto">
            <a:xfrm>
              <a:off x="3606" y="3068"/>
              <a:ext cx="453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" name="Line 40"/>
            <p:cNvSpPr>
              <a:spLocks noChangeShapeType="1"/>
            </p:cNvSpPr>
            <p:nvPr/>
          </p:nvSpPr>
          <p:spPr bwMode="auto">
            <a:xfrm>
              <a:off x="4059" y="3068"/>
              <a:ext cx="454" cy="4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" name="Line 41"/>
            <p:cNvSpPr>
              <a:spLocks noChangeShapeType="1"/>
            </p:cNvSpPr>
            <p:nvPr/>
          </p:nvSpPr>
          <p:spPr bwMode="auto">
            <a:xfrm>
              <a:off x="4513" y="3113"/>
              <a:ext cx="454" cy="4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" name="Line 42"/>
            <p:cNvSpPr>
              <a:spLocks noChangeShapeType="1"/>
            </p:cNvSpPr>
            <p:nvPr/>
          </p:nvSpPr>
          <p:spPr bwMode="auto">
            <a:xfrm>
              <a:off x="3288" y="1344"/>
              <a:ext cx="0" cy="408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" name="Line 43"/>
            <p:cNvSpPr>
              <a:spLocks noChangeShapeType="1"/>
            </p:cNvSpPr>
            <p:nvPr/>
          </p:nvSpPr>
          <p:spPr bwMode="auto">
            <a:xfrm flipH="1">
              <a:off x="3198" y="2160"/>
              <a:ext cx="90" cy="454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" name="Line 44"/>
            <p:cNvSpPr>
              <a:spLocks noChangeShapeType="1"/>
            </p:cNvSpPr>
            <p:nvPr/>
          </p:nvSpPr>
          <p:spPr bwMode="auto">
            <a:xfrm flipH="1">
              <a:off x="3152" y="2614"/>
              <a:ext cx="46" cy="409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" name="Line 46"/>
            <p:cNvSpPr>
              <a:spLocks noChangeShapeType="1"/>
            </p:cNvSpPr>
            <p:nvPr/>
          </p:nvSpPr>
          <p:spPr bwMode="auto">
            <a:xfrm>
              <a:off x="3742" y="1390"/>
              <a:ext cx="0" cy="362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" name="Line 47"/>
            <p:cNvSpPr>
              <a:spLocks noChangeShapeType="1"/>
            </p:cNvSpPr>
            <p:nvPr/>
          </p:nvSpPr>
          <p:spPr bwMode="auto">
            <a:xfrm flipH="1">
              <a:off x="3742" y="1752"/>
              <a:ext cx="0" cy="408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Line 48"/>
            <p:cNvSpPr>
              <a:spLocks noChangeShapeType="1"/>
            </p:cNvSpPr>
            <p:nvPr/>
          </p:nvSpPr>
          <p:spPr bwMode="auto">
            <a:xfrm flipH="1">
              <a:off x="3606" y="2704"/>
              <a:ext cx="90" cy="364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" name="Line 50"/>
            <p:cNvSpPr>
              <a:spLocks noChangeShapeType="1"/>
            </p:cNvSpPr>
            <p:nvPr/>
          </p:nvSpPr>
          <p:spPr bwMode="auto">
            <a:xfrm flipH="1">
              <a:off x="4150" y="1797"/>
              <a:ext cx="0" cy="408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" name="Line 51"/>
            <p:cNvSpPr>
              <a:spLocks noChangeShapeType="1"/>
            </p:cNvSpPr>
            <p:nvPr/>
          </p:nvSpPr>
          <p:spPr bwMode="auto">
            <a:xfrm flipH="1">
              <a:off x="4059" y="2659"/>
              <a:ext cx="46" cy="409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" name="Line 52"/>
            <p:cNvSpPr>
              <a:spLocks noChangeShapeType="1"/>
            </p:cNvSpPr>
            <p:nvPr/>
          </p:nvSpPr>
          <p:spPr bwMode="auto">
            <a:xfrm flipH="1">
              <a:off x="4604" y="1435"/>
              <a:ext cx="45" cy="40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" name="Line 53"/>
            <p:cNvSpPr>
              <a:spLocks noChangeShapeType="1"/>
            </p:cNvSpPr>
            <p:nvPr/>
          </p:nvSpPr>
          <p:spPr bwMode="auto">
            <a:xfrm flipH="1">
              <a:off x="4604" y="1842"/>
              <a:ext cx="0" cy="409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" name="Line 54"/>
            <p:cNvSpPr>
              <a:spLocks noChangeShapeType="1"/>
            </p:cNvSpPr>
            <p:nvPr/>
          </p:nvSpPr>
          <p:spPr bwMode="auto">
            <a:xfrm flipH="1">
              <a:off x="4513" y="2704"/>
              <a:ext cx="45" cy="409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" name="Line 55"/>
            <p:cNvSpPr>
              <a:spLocks noChangeShapeType="1"/>
            </p:cNvSpPr>
            <p:nvPr/>
          </p:nvSpPr>
          <p:spPr bwMode="auto">
            <a:xfrm>
              <a:off x="5102" y="1480"/>
              <a:ext cx="1" cy="408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" name="Line 56"/>
            <p:cNvSpPr>
              <a:spLocks noChangeShapeType="1"/>
            </p:cNvSpPr>
            <p:nvPr/>
          </p:nvSpPr>
          <p:spPr bwMode="auto">
            <a:xfrm flipH="1">
              <a:off x="5012" y="2296"/>
              <a:ext cx="45" cy="454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" name="Line 57"/>
            <p:cNvSpPr>
              <a:spLocks noChangeShapeType="1"/>
            </p:cNvSpPr>
            <p:nvPr/>
          </p:nvSpPr>
          <p:spPr bwMode="auto">
            <a:xfrm flipH="1">
              <a:off x="4966" y="2750"/>
              <a:ext cx="46" cy="409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" name="Line 60"/>
            <p:cNvSpPr>
              <a:spLocks noChangeShapeType="1"/>
            </p:cNvSpPr>
            <p:nvPr/>
          </p:nvSpPr>
          <p:spPr bwMode="auto">
            <a:xfrm>
              <a:off x="3288" y="2159"/>
              <a:ext cx="454" cy="1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" name="Line 61"/>
            <p:cNvSpPr>
              <a:spLocks noChangeShapeType="1"/>
            </p:cNvSpPr>
            <p:nvPr/>
          </p:nvSpPr>
          <p:spPr bwMode="auto">
            <a:xfrm>
              <a:off x="3742" y="2160"/>
              <a:ext cx="408" cy="45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" name="Line 62"/>
            <p:cNvSpPr>
              <a:spLocks noChangeShapeType="1"/>
            </p:cNvSpPr>
            <p:nvPr/>
          </p:nvSpPr>
          <p:spPr bwMode="auto">
            <a:xfrm>
              <a:off x="4150" y="2205"/>
              <a:ext cx="454" cy="4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" name="Line 63"/>
            <p:cNvSpPr>
              <a:spLocks noChangeShapeType="1"/>
            </p:cNvSpPr>
            <p:nvPr/>
          </p:nvSpPr>
          <p:spPr bwMode="auto">
            <a:xfrm>
              <a:off x="4604" y="2251"/>
              <a:ext cx="453" cy="45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6" name="Line 64"/>
            <p:cNvSpPr>
              <a:spLocks noChangeShapeType="1"/>
            </p:cNvSpPr>
            <p:nvPr/>
          </p:nvSpPr>
          <p:spPr bwMode="auto">
            <a:xfrm>
              <a:off x="3288" y="1752"/>
              <a:ext cx="0" cy="408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7" name="Line 65"/>
            <p:cNvSpPr>
              <a:spLocks noChangeShapeType="1"/>
            </p:cNvSpPr>
            <p:nvPr/>
          </p:nvSpPr>
          <p:spPr bwMode="auto">
            <a:xfrm flipH="1">
              <a:off x="5057" y="1888"/>
              <a:ext cx="46" cy="408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" name="Line 66"/>
            <p:cNvSpPr>
              <a:spLocks noChangeShapeType="1"/>
            </p:cNvSpPr>
            <p:nvPr/>
          </p:nvSpPr>
          <p:spPr bwMode="auto">
            <a:xfrm flipH="1">
              <a:off x="3696" y="2160"/>
              <a:ext cx="46" cy="544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" name="Line 67"/>
            <p:cNvSpPr>
              <a:spLocks noChangeShapeType="1"/>
            </p:cNvSpPr>
            <p:nvPr/>
          </p:nvSpPr>
          <p:spPr bwMode="auto">
            <a:xfrm flipH="1">
              <a:off x="4105" y="2205"/>
              <a:ext cx="45" cy="454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" name="Line 68"/>
            <p:cNvSpPr>
              <a:spLocks noChangeShapeType="1"/>
            </p:cNvSpPr>
            <p:nvPr/>
          </p:nvSpPr>
          <p:spPr bwMode="auto">
            <a:xfrm flipH="1">
              <a:off x="4558" y="2251"/>
              <a:ext cx="46" cy="453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72" name="Oval 79"/>
          <p:cNvSpPr>
            <a:spLocks noChangeArrowheads="1"/>
          </p:cNvSpPr>
          <p:nvPr/>
        </p:nvSpPr>
        <p:spPr bwMode="auto">
          <a:xfrm>
            <a:off x="6853246" y="3994148"/>
            <a:ext cx="139700" cy="1492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4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					    Micro-scale II</a:t>
            </a:r>
            <a:r>
              <a:rPr lang="en-US" altLang="zh-CN" b="0" dirty="0" smtClean="0"/>
              <a:t/>
            </a:r>
            <a:br>
              <a:rPr lang="en-US" altLang="zh-CN" b="0" dirty="0" smtClean="0"/>
            </a:br>
            <a:r>
              <a:rPr lang="en-US" altLang="zh-CN" dirty="0" smtClean="0"/>
              <a:t>Patch deformation</a:t>
            </a:r>
            <a:endParaRPr lang="zh-CN" altLang="en-US" sz="3100" dirty="0"/>
          </a:p>
        </p:txBody>
      </p:sp>
      <p:sp>
        <p:nvSpPr>
          <p:cNvPr id="73" name="Slide Number Placeholder 7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B949-2005-44F5-A9E8-131488A1FB1D}" type="slidenum">
              <a:rPr lang="zh-CN" altLang="en-US" smtClean="0"/>
              <a:pPr/>
              <a:t>113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4972056" cy="4625609"/>
          </a:xfrm>
        </p:spPr>
        <p:txBody>
          <a:bodyPr/>
          <a:lstStyle/>
          <a:p>
            <a:endParaRPr lang="en-US" altLang="zh-CN" dirty="0" smtClean="0"/>
          </a:p>
          <a:p>
            <a:r>
              <a:rPr lang="en-US" altLang="zh-CN" dirty="0" smtClean="0"/>
              <a:t>Nodes </a:t>
            </a:r>
            <a:r>
              <a:rPr lang="en-US" altLang="zh-CN" dirty="0" err="1" smtClean="0"/>
              <a:t>advected</a:t>
            </a:r>
            <a:r>
              <a:rPr lang="en-US" altLang="zh-CN" dirty="0" smtClean="0"/>
              <a:t> by flow </a:t>
            </a:r>
          </a:p>
          <a:p>
            <a:r>
              <a:rPr lang="en-US" altLang="zh-CN" dirty="0" smtClean="0"/>
              <a:t>Delete a patch </a:t>
            </a:r>
          </a:p>
          <a:p>
            <a:pPr lvl="1"/>
            <a:r>
              <a:rPr lang="en-US" altLang="zh-CN" dirty="0" smtClean="0"/>
              <a:t>Exceed some deformation metric</a:t>
            </a:r>
          </a:p>
          <a:p>
            <a:pPr lvl="1"/>
            <a:r>
              <a:rPr lang="en-US" altLang="zh-CN" dirty="0" smtClean="0"/>
              <a:t>Patch boundary intersects with kernel</a:t>
            </a:r>
          </a:p>
          <a:p>
            <a:pPr>
              <a:buNone/>
            </a:pPr>
            <a:endParaRPr lang="zh-CN" altLang="en-US" dirty="0"/>
          </a:p>
        </p:txBody>
      </p:sp>
      <p:sp>
        <p:nvSpPr>
          <p:cNvPr id="74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					    Micro-scale II</a:t>
            </a:r>
            <a:r>
              <a:rPr lang="en-US" altLang="zh-CN" b="0" dirty="0" smtClean="0"/>
              <a:t/>
            </a:r>
            <a:br>
              <a:rPr lang="en-US" altLang="zh-CN" b="0" dirty="0" smtClean="0"/>
            </a:br>
            <a:r>
              <a:rPr lang="en-US" altLang="zh-CN" dirty="0" smtClean="0"/>
              <a:t>Patch deformation</a:t>
            </a:r>
            <a:endParaRPr lang="zh-CN" altLang="en-US" sz="3100" dirty="0"/>
          </a:p>
        </p:txBody>
      </p:sp>
      <p:sp>
        <p:nvSpPr>
          <p:cNvPr id="48" name="TextBox 47"/>
          <p:cNvSpPr txBox="1"/>
          <p:nvPr/>
        </p:nvSpPr>
        <p:spPr>
          <a:xfrm>
            <a:off x="785786" y="6027003"/>
            <a:ext cx="7215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 new patch would be generated nearby automatically by Poisson-disk distribution mechanism</a:t>
            </a:r>
            <a:endParaRPr lang="zh-CN" altLang="en-US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B949-2005-44F5-A9E8-131488A1FB1D}" type="slidenum">
              <a:rPr lang="zh-CN" altLang="en-US" smtClean="0"/>
              <a:pPr/>
              <a:t>114</a:t>
            </a:fld>
            <a:endParaRPr lang="zh-CN" altLang="en-US"/>
          </a:p>
        </p:txBody>
      </p:sp>
      <p:sp>
        <p:nvSpPr>
          <p:cNvPr id="6" name="Oval 136"/>
          <p:cNvSpPr>
            <a:spLocks noChangeArrowheads="1"/>
          </p:cNvSpPr>
          <p:nvPr/>
        </p:nvSpPr>
        <p:spPr bwMode="auto">
          <a:xfrm>
            <a:off x="5715008" y="3000372"/>
            <a:ext cx="2159000" cy="2159000"/>
          </a:xfrm>
          <a:prstGeom prst="ellipse">
            <a:avLst/>
          </a:prstGeom>
          <a:solidFill>
            <a:schemeClr val="tx1"/>
          </a:solidFill>
          <a:ln w="22225">
            <a:solidFill>
              <a:schemeClr val="bg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" name="Group 47"/>
          <p:cNvGrpSpPr>
            <a:grpSpLocks/>
          </p:cNvGrpSpPr>
          <p:nvPr/>
        </p:nvGrpSpPr>
        <p:grpSpPr bwMode="auto">
          <a:xfrm>
            <a:off x="5283202" y="2889252"/>
            <a:ext cx="3097212" cy="2609850"/>
            <a:chOff x="3289" y="1805"/>
            <a:chExt cx="1951" cy="1644"/>
          </a:xfrm>
        </p:grpSpPr>
        <p:sp>
          <p:nvSpPr>
            <p:cNvPr id="8" name="Line 48"/>
            <p:cNvSpPr>
              <a:spLocks noChangeShapeType="1"/>
            </p:cNvSpPr>
            <p:nvPr/>
          </p:nvSpPr>
          <p:spPr bwMode="auto">
            <a:xfrm flipH="1">
              <a:off x="4287" y="1946"/>
              <a:ext cx="27" cy="291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Line 49"/>
            <p:cNvSpPr>
              <a:spLocks noChangeShapeType="1"/>
            </p:cNvSpPr>
            <p:nvPr/>
          </p:nvSpPr>
          <p:spPr bwMode="auto">
            <a:xfrm>
              <a:off x="3419" y="1811"/>
              <a:ext cx="448" cy="73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Line 50"/>
            <p:cNvSpPr>
              <a:spLocks noChangeShapeType="1"/>
            </p:cNvSpPr>
            <p:nvPr/>
          </p:nvSpPr>
          <p:spPr bwMode="auto">
            <a:xfrm>
              <a:off x="3858" y="1887"/>
              <a:ext cx="456" cy="48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Line 51"/>
            <p:cNvSpPr>
              <a:spLocks noChangeShapeType="1"/>
            </p:cNvSpPr>
            <p:nvPr/>
          </p:nvSpPr>
          <p:spPr bwMode="auto">
            <a:xfrm flipV="1">
              <a:off x="4314" y="1888"/>
              <a:ext cx="442" cy="53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Line 52"/>
            <p:cNvSpPr>
              <a:spLocks noChangeShapeType="1"/>
            </p:cNvSpPr>
            <p:nvPr/>
          </p:nvSpPr>
          <p:spPr bwMode="auto">
            <a:xfrm flipV="1">
              <a:off x="4759" y="1849"/>
              <a:ext cx="475" cy="35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Line 53"/>
            <p:cNvSpPr>
              <a:spLocks noChangeShapeType="1"/>
            </p:cNvSpPr>
            <p:nvPr/>
          </p:nvSpPr>
          <p:spPr bwMode="auto">
            <a:xfrm>
              <a:off x="3425" y="2041"/>
              <a:ext cx="460" cy="88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Line 54"/>
            <p:cNvSpPr>
              <a:spLocks noChangeShapeType="1"/>
            </p:cNvSpPr>
            <p:nvPr/>
          </p:nvSpPr>
          <p:spPr bwMode="auto">
            <a:xfrm>
              <a:off x="3873" y="2132"/>
              <a:ext cx="411" cy="9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Line 55"/>
            <p:cNvSpPr>
              <a:spLocks noChangeShapeType="1"/>
            </p:cNvSpPr>
            <p:nvPr/>
          </p:nvSpPr>
          <p:spPr bwMode="auto">
            <a:xfrm flipV="1">
              <a:off x="4293" y="2132"/>
              <a:ext cx="448" cy="93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Line 56"/>
            <p:cNvSpPr>
              <a:spLocks noChangeShapeType="1"/>
            </p:cNvSpPr>
            <p:nvPr/>
          </p:nvSpPr>
          <p:spPr bwMode="auto">
            <a:xfrm>
              <a:off x="4741" y="2132"/>
              <a:ext cx="499" cy="4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Line 57"/>
            <p:cNvSpPr>
              <a:spLocks noChangeShapeType="1"/>
            </p:cNvSpPr>
            <p:nvPr/>
          </p:nvSpPr>
          <p:spPr bwMode="auto">
            <a:xfrm>
              <a:off x="3333" y="2903"/>
              <a:ext cx="500" cy="92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Line 58"/>
            <p:cNvSpPr>
              <a:spLocks noChangeShapeType="1"/>
            </p:cNvSpPr>
            <p:nvPr/>
          </p:nvSpPr>
          <p:spPr bwMode="auto">
            <a:xfrm flipV="1">
              <a:off x="3832" y="2949"/>
              <a:ext cx="409" cy="45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Line 59"/>
            <p:cNvSpPr>
              <a:spLocks noChangeShapeType="1"/>
            </p:cNvSpPr>
            <p:nvPr/>
          </p:nvSpPr>
          <p:spPr bwMode="auto">
            <a:xfrm>
              <a:off x="4241" y="2949"/>
              <a:ext cx="454" cy="4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Line 60"/>
            <p:cNvSpPr>
              <a:spLocks noChangeShapeType="1"/>
            </p:cNvSpPr>
            <p:nvPr/>
          </p:nvSpPr>
          <p:spPr bwMode="auto">
            <a:xfrm>
              <a:off x="4695" y="2994"/>
              <a:ext cx="454" cy="4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Line 61"/>
            <p:cNvSpPr>
              <a:spLocks noChangeShapeType="1"/>
            </p:cNvSpPr>
            <p:nvPr/>
          </p:nvSpPr>
          <p:spPr bwMode="auto">
            <a:xfrm>
              <a:off x="3289" y="3312"/>
              <a:ext cx="454" cy="4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Line 62"/>
            <p:cNvSpPr>
              <a:spLocks noChangeShapeType="1"/>
            </p:cNvSpPr>
            <p:nvPr/>
          </p:nvSpPr>
          <p:spPr bwMode="auto">
            <a:xfrm>
              <a:off x="3743" y="3358"/>
              <a:ext cx="453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Line 63"/>
            <p:cNvSpPr>
              <a:spLocks noChangeShapeType="1"/>
            </p:cNvSpPr>
            <p:nvPr/>
          </p:nvSpPr>
          <p:spPr bwMode="auto">
            <a:xfrm>
              <a:off x="4196" y="3358"/>
              <a:ext cx="454" cy="4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Line 64"/>
            <p:cNvSpPr>
              <a:spLocks noChangeShapeType="1"/>
            </p:cNvSpPr>
            <p:nvPr/>
          </p:nvSpPr>
          <p:spPr bwMode="auto">
            <a:xfrm>
              <a:off x="4650" y="3403"/>
              <a:ext cx="454" cy="4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Line 65"/>
            <p:cNvSpPr>
              <a:spLocks noChangeShapeType="1"/>
            </p:cNvSpPr>
            <p:nvPr/>
          </p:nvSpPr>
          <p:spPr bwMode="auto">
            <a:xfrm>
              <a:off x="3419" y="1805"/>
              <a:ext cx="6" cy="23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Line 66"/>
            <p:cNvSpPr>
              <a:spLocks noChangeShapeType="1"/>
            </p:cNvSpPr>
            <p:nvPr/>
          </p:nvSpPr>
          <p:spPr bwMode="auto">
            <a:xfrm flipH="1">
              <a:off x="3335" y="2450"/>
              <a:ext cx="90" cy="454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Line 67"/>
            <p:cNvSpPr>
              <a:spLocks noChangeShapeType="1"/>
            </p:cNvSpPr>
            <p:nvPr/>
          </p:nvSpPr>
          <p:spPr bwMode="auto">
            <a:xfrm flipH="1">
              <a:off x="3289" y="2904"/>
              <a:ext cx="46" cy="409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Line 68"/>
            <p:cNvSpPr>
              <a:spLocks noChangeShapeType="1"/>
            </p:cNvSpPr>
            <p:nvPr/>
          </p:nvSpPr>
          <p:spPr bwMode="auto">
            <a:xfrm>
              <a:off x="3870" y="1890"/>
              <a:ext cx="6" cy="254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Line 69"/>
            <p:cNvSpPr>
              <a:spLocks noChangeShapeType="1"/>
            </p:cNvSpPr>
            <p:nvPr/>
          </p:nvSpPr>
          <p:spPr bwMode="auto">
            <a:xfrm flipH="1">
              <a:off x="3879" y="2147"/>
              <a:ext cx="3" cy="303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Line 70"/>
            <p:cNvSpPr>
              <a:spLocks noChangeShapeType="1"/>
            </p:cNvSpPr>
            <p:nvPr/>
          </p:nvSpPr>
          <p:spPr bwMode="auto">
            <a:xfrm flipH="1">
              <a:off x="3743" y="2994"/>
              <a:ext cx="90" cy="364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Line 71"/>
            <p:cNvSpPr>
              <a:spLocks noChangeShapeType="1"/>
            </p:cNvSpPr>
            <p:nvPr/>
          </p:nvSpPr>
          <p:spPr bwMode="auto">
            <a:xfrm flipH="1">
              <a:off x="4287" y="2231"/>
              <a:ext cx="0" cy="264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Line 72"/>
            <p:cNvSpPr>
              <a:spLocks noChangeShapeType="1"/>
            </p:cNvSpPr>
            <p:nvPr/>
          </p:nvSpPr>
          <p:spPr bwMode="auto">
            <a:xfrm flipH="1">
              <a:off x="4196" y="2949"/>
              <a:ext cx="46" cy="409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Line 73"/>
            <p:cNvSpPr>
              <a:spLocks noChangeShapeType="1"/>
            </p:cNvSpPr>
            <p:nvPr/>
          </p:nvSpPr>
          <p:spPr bwMode="auto">
            <a:xfrm flipH="1">
              <a:off x="4741" y="1881"/>
              <a:ext cx="24" cy="251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Line 74"/>
            <p:cNvSpPr>
              <a:spLocks noChangeShapeType="1"/>
            </p:cNvSpPr>
            <p:nvPr/>
          </p:nvSpPr>
          <p:spPr bwMode="auto">
            <a:xfrm flipH="1">
              <a:off x="4741" y="2132"/>
              <a:ext cx="0" cy="409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Line 75"/>
            <p:cNvSpPr>
              <a:spLocks noChangeShapeType="1"/>
            </p:cNvSpPr>
            <p:nvPr/>
          </p:nvSpPr>
          <p:spPr bwMode="auto">
            <a:xfrm flipH="1">
              <a:off x="4650" y="2994"/>
              <a:ext cx="45" cy="409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Line 76"/>
            <p:cNvSpPr>
              <a:spLocks noChangeShapeType="1"/>
            </p:cNvSpPr>
            <p:nvPr/>
          </p:nvSpPr>
          <p:spPr bwMode="auto">
            <a:xfrm>
              <a:off x="5230" y="1851"/>
              <a:ext cx="10" cy="32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Line 77"/>
            <p:cNvSpPr>
              <a:spLocks noChangeShapeType="1"/>
            </p:cNvSpPr>
            <p:nvPr/>
          </p:nvSpPr>
          <p:spPr bwMode="auto">
            <a:xfrm flipH="1">
              <a:off x="5149" y="2586"/>
              <a:ext cx="45" cy="454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Line 78"/>
            <p:cNvSpPr>
              <a:spLocks noChangeShapeType="1"/>
            </p:cNvSpPr>
            <p:nvPr/>
          </p:nvSpPr>
          <p:spPr bwMode="auto">
            <a:xfrm flipH="1">
              <a:off x="5103" y="3040"/>
              <a:ext cx="46" cy="409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Line 79"/>
            <p:cNvSpPr>
              <a:spLocks noChangeShapeType="1"/>
            </p:cNvSpPr>
            <p:nvPr/>
          </p:nvSpPr>
          <p:spPr bwMode="auto">
            <a:xfrm>
              <a:off x="3425" y="2449"/>
              <a:ext cx="454" cy="1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Line 80"/>
            <p:cNvSpPr>
              <a:spLocks noChangeShapeType="1"/>
            </p:cNvSpPr>
            <p:nvPr/>
          </p:nvSpPr>
          <p:spPr bwMode="auto">
            <a:xfrm>
              <a:off x="3879" y="2450"/>
              <a:ext cx="408" cy="45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Line 81"/>
            <p:cNvSpPr>
              <a:spLocks noChangeShapeType="1"/>
            </p:cNvSpPr>
            <p:nvPr/>
          </p:nvSpPr>
          <p:spPr bwMode="auto">
            <a:xfrm>
              <a:off x="4287" y="2495"/>
              <a:ext cx="454" cy="4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Line 82"/>
            <p:cNvSpPr>
              <a:spLocks noChangeShapeType="1"/>
            </p:cNvSpPr>
            <p:nvPr/>
          </p:nvSpPr>
          <p:spPr bwMode="auto">
            <a:xfrm>
              <a:off x="4741" y="2541"/>
              <a:ext cx="453" cy="45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Line 83"/>
            <p:cNvSpPr>
              <a:spLocks noChangeShapeType="1"/>
            </p:cNvSpPr>
            <p:nvPr/>
          </p:nvSpPr>
          <p:spPr bwMode="auto">
            <a:xfrm>
              <a:off x="3425" y="2042"/>
              <a:ext cx="0" cy="408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Line 84"/>
            <p:cNvSpPr>
              <a:spLocks noChangeShapeType="1"/>
            </p:cNvSpPr>
            <p:nvPr/>
          </p:nvSpPr>
          <p:spPr bwMode="auto">
            <a:xfrm flipH="1">
              <a:off x="5194" y="2178"/>
              <a:ext cx="46" cy="408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" name="Line 85"/>
            <p:cNvSpPr>
              <a:spLocks noChangeShapeType="1"/>
            </p:cNvSpPr>
            <p:nvPr/>
          </p:nvSpPr>
          <p:spPr bwMode="auto">
            <a:xfrm flipH="1">
              <a:off x="3833" y="2450"/>
              <a:ext cx="46" cy="544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" name="Line 86"/>
            <p:cNvSpPr>
              <a:spLocks noChangeShapeType="1"/>
            </p:cNvSpPr>
            <p:nvPr/>
          </p:nvSpPr>
          <p:spPr bwMode="auto">
            <a:xfrm flipH="1">
              <a:off x="4239" y="2501"/>
              <a:ext cx="39" cy="478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" name="Line 87"/>
            <p:cNvSpPr>
              <a:spLocks noChangeShapeType="1"/>
            </p:cNvSpPr>
            <p:nvPr/>
          </p:nvSpPr>
          <p:spPr bwMode="auto">
            <a:xfrm flipH="1">
              <a:off x="4695" y="2541"/>
              <a:ext cx="46" cy="453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9" name="Oval 46"/>
          <p:cNvSpPr>
            <a:spLocks noChangeArrowheads="1"/>
          </p:cNvSpPr>
          <p:nvPr/>
        </p:nvSpPr>
        <p:spPr bwMode="auto">
          <a:xfrm>
            <a:off x="6789739" y="3917952"/>
            <a:ext cx="139700" cy="1492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0" name="AutoShape 88"/>
          <p:cNvSpPr>
            <a:spLocks noChangeArrowheads="1"/>
          </p:cNvSpPr>
          <p:nvPr/>
        </p:nvSpPr>
        <p:spPr bwMode="auto">
          <a:xfrm>
            <a:off x="6281739" y="2509839"/>
            <a:ext cx="433388" cy="37147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543956" cy="4625609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Temporal &amp; spatial</a:t>
            </a:r>
          </a:p>
          <a:p>
            <a:pPr lvl="1"/>
            <a:r>
              <a:rPr lang="en-US" altLang="zh-CN" dirty="0" smtClean="0"/>
              <a:t>Insert / delete  </a:t>
            </a:r>
            <a:r>
              <a:rPr lang="en-US" altLang="zh-CN" dirty="0" smtClean="0">
                <a:sym typeface="Wingdings" pitchFamily="2" charset="2"/>
              </a:rPr>
              <a:t></a:t>
            </a:r>
            <a:r>
              <a:rPr lang="en-US" altLang="zh-CN" dirty="0" smtClean="0"/>
              <a:t> temporal</a:t>
            </a:r>
          </a:p>
          <a:p>
            <a:pPr lvl="1"/>
            <a:r>
              <a:rPr lang="en-US" altLang="zh-CN" dirty="0" smtClean="0"/>
              <a:t>Smooth kernel </a:t>
            </a:r>
            <a:r>
              <a:rPr lang="en-US" altLang="zh-CN" dirty="0" smtClean="0">
                <a:sym typeface="Wingdings" pitchFamily="2" charset="2"/>
              </a:rPr>
              <a:t></a:t>
            </a:r>
            <a:r>
              <a:rPr lang="en-US" altLang="zh-CN" dirty="0" smtClean="0"/>
              <a:t> spatial</a:t>
            </a:r>
          </a:p>
          <a:p>
            <a:r>
              <a:rPr lang="en-US" altLang="zh-CN" dirty="0" smtClean="0"/>
              <a:t>Define various temporal and spatial </a:t>
            </a:r>
            <a:r>
              <a:rPr lang="en-US" altLang="zh-CN" i="1" dirty="0" smtClean="0"/>
              <a:t>weights</a:t>
            </a:r>
            <a:r>
              <a:rPr lang="en-US" altLang="zh-CN" dirty="0" smtClean="0"/>
              <a:t> on grid nodes </a:t>
            </a:r>
          </a:p>
          <a:p>
            <a:pPr lvl="1">
              <a:buNone/>
            </a:pPr>
            <a:endParaRPr lang="en-US" altLang="zh-CN" dirty="0" smtClean="0"/>
          </a:p>
          <a:p>
            <a:pPr lvl="1">
              <a:buNone/>
            </a:pPr>
            <a:r>
              <a:rPr lang="en-US" altLang="zh-CN" i="1" dirty="0" smtClean="0"/>
              <a:t>Please see details in the thesis</a:t>
            </a:r>
            <a:endParaRPr lang="en-US" altLang="zh-CN" i="1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					    Micro-scale II</a:t>
            </a:r>
            <a:r>
              <a:rPr lang="en-US" altLang="zh-CN" b="0" dirty="0" smtClean="0"/>
              <a:t/>
            </a:r>
            <a:br>
              <a:rPr lang="en-US" altLang="zh-CN" b="0" dirty="0" smtClean="0"/>
            </a:br>
            <a:r>
              <a:rPr lang="en-US" altLang="zh-CN" dirty="0" smtClean="0"/>
              <a:t>Ensure continuity </a:t>
            </a:r>
            <a:endParaRPr lang="zh-CN" alt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B949-2005-44F5-A9E8-131488A1FB1D}" type="slidenum">
              <a:rPr lang="zh-CN" altLang="en-US" smtClean="0"/>
              <a:pPr/>
              <a:t>115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686800" cy="4625609"/>
          </a:xfrm>
        </p:spPr>
        <p:txBody>
          <a:bodyPr/>
          <a:lstStyle/>
          <a:p>
            <a:r>
              <a:rPr lang="en-US" altLang="zh-CN" dirty="0" smtClean="0"/>
              <a:t>Encode all patches into one texture T</a:t>
            </a:r>
            <a:r>
              <a:rPr lang="en-US" altLang="zh-CN" baseline="-25000" dirty="0" smtClean="0"/>
              <a:t>patch</a:t>
            </a:r>
          </a:p>
          <a:p>
            <a:pPr lvl="1"/>
            <a:r>
              <a:rPr lang="en-US" altLang="zh-CN" dirty="0" smtClean="0"/>
              <a:t>Texcoords (u, v)</a:t>
            </a:r>
          </a:p>
          <a:p>
            <a:pPr lvl="1"/>
            <a:r>
              <a:rPr lang="en-US" altLang="zh-CN" dirty="0" smtClean="0"/>
              <a:t>Weights w(x, t) </a:t>
            </a:r>
          </a:p>
          <a:p>
            <a:r>
              <a:rPr lang="en-US" altLang="zh-CN" dirty="0" smtClean="0"/>
              <a:t>Accessing the advected texture</a:t>
            </a:r>
          </a:p>
          <a:p>
            <a:pPr lvl="1"/>
            <a:r>
              <a:rPr lang="en-US" altLang="zh-CN" dirty="0" smtClean="0"/>
              <a:t>For each pixel</a:t>
            </a:r>
          </a:p>
          <a:p>
            <a:pPr lvl="2"/>
            <a:r>
              <a:rPr lang="en-US" altLang="zh-CN" dirty="0" smtClean="0"/>
              <a:t>Determine the patches covering current pixel</a:t>
            </a:r>
          </a:p>
          <a:p>
            <a:pPr lvl="3"/>
            <a:r>
              <a:rPr lang="en-US" altLang="zh-CN" dirty="0" smtClean="0"/>
              <a:t>Access  reference texture via  T</a:t>
            </a:r>
            <a:r>
              <a:rPr lang="en-US" altLang="zh-CN" baseline="-25000" dirty="0" smtClean="0"/>
              <a:t>patch</a:t>
            </a:r>
            <a:r>
              <a:rPr lang="en-US" altLang="zh-CN" dirty="0" smtClean="0"/>
              <a:t> </a:t>
            </a:r>
          </a:p>
          <a:p>
            <a:pPr lvl="2"/>
            <a:r>
              <a:rPr lang="en-US" altLang="zh-CN" dirty="0" smtClean="0"/>
              <a:t>Blending with weights  (only kernel parts!) </a:t>
            </a:r>
            <a:endParaRPr lang="en-US" altLang="zh-CN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					    Micro-scale II</a:t>
            </a:r>
            <a:r>
              <a:rPr lang="en-US" altLang="zh-CN" b="0" dirty="0" smtClean="0"/>
              <a:t/>
            </a:r>
            <a:br>
              <a:rPr lang="en-US" altLang="zh-CN" b="0" dirty="0" smtClean="0"/>
            </a:br>
            <a:r>
              <a:rPr lang="en-US" altLang="zh-CN" dirty="0" smtClean="0"/>
              <a:t>Reconstruction</a:t>
            </a:r>
            <a:endParaRPr lang="zh-CN" alt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B949-2005-44F5-A9E8-131488A1FB1D}" type="slidenum">
              <a:rPr lang="zh-CN" altLang="en-US" smtClean="0"/>
              <a:pPr/>
              <a:t>116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					    Micro-scale II</a:t>
            </a:r>
            <a:r>
              <a:rPr lang="en-US" altLang="zh-CN" b="0" dirty="0" smtClean="0"/>
              <a:t/>
            </a:r>
            <a:br>
              <a:rPr lang="en-US" altLang="zh-CN" b="0" dirty="0" smtClean="0"/>
            </a:br>
            <a:r>
              <a:rPr lang="en-US" altLang="zh-CN" dirty="0" smtClean="0"/>
              <a:t>Method (video)</a:t>
            </a:r>
            <a:endParaRPr lang="zh-CN" alt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B949-2005-44F5-A9E8-131488A1FB1D}" type="slidenum">
              <a:rPr lang="zh-CN" altLang="en-US" smtClean="0"/>
              <a:pPr/>
              <a:t>117</a:t>
            </a:fld>
            <a:endParaRPr lang="zh-CN" altLang="en-US"/>
          </a:p>
        </p:txBody>
      </p:sp>
      <p:pic>
        <p:nvPicPr>
          <p:cNvPr id="8" name="video-micro-texadv-method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78417" y="1500174"/>
            <a:ext cx="7143767" cy="5357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Compare against </a:t>
            </a:r>
            <a:r>
              <a:rPr lang="en-US" altLang="zh-CN" dirty="0" err="1" smtClean="0"/>
              <a:t>Eulerian</a:t>
            </a:r>
            <a:r>
              <a:rPr lang="en-US" altLang="zh-CN" dirty="0" smtClean="0"/>
              <a:t> advection</a:t>
            </a:r>
          </a:p>
          <a:p>
            <a:pPr lvl="1"/>
            <a:r>
              <a:rPr lang="en-US" altLang="zh-CN" dirty="0" smtClean="0"/>
              <a:t>FFT</a:t>
            </a:r>
          </a:p>
          <a:p>
            <a:pPr lvl="2"/>
            <a:r>
              <a:rPr lang="en-US" altLang="zh-CN" dirty="0" smtClean="0"/>
              <a:t>To evaluate the </a:t>
            </a:r>
            <a:r>
              <a:rPr lang="en-US" altLang="zh-CN" dirty="0" err="1" smtClean="0"/>
              <a:t>appearant</a:t>
            </a:r>
            <a:r>
              <a:rPr lang="en-US" altLang="zh-CN" dirty="0" smtClean="0"/>
              <a:t> spectrum</a:t>
            </a:r>
          </a:p>
          <a:p>
            <a:pPr lvl="1"/>
            <a:r>
              <a:rPr lang="en-US" altLang="zh-CN" dirty="0" smtClean="0"/>
              <a:t>Optical flow</a:t>
            </a:r>
          </a:p>
          <a:p>
            <a:pPr lvl="2"/>
            <a:r>
              <a:rPr lang="en-US" altLang="zh-CN" dirty="0" smtClean="0"/>
              <a:t>To evaluate the </a:t>
            </a:r>
            <a:r>
              <a:rPr lang="en-US" altLang="zh-CN" dirty="0" err="1" smtClean="0"/>
              <a:t>appearant</a:t>
            </a:r>
            <a:r>
              <a:rPr lang="en-US" altLang="zh-CN" dirty="0" smtClean="0"/>
              <a:t>  motion</a:t>
            </a:r>
          </a:p>
          <a:p>
            <a:r>
              <a:rPr lang="en-US" altLang="zh-CN" dirty="0" smtClean="0"/>
              <a:t>Input reference texture</a:t>
            </a:r>
          </a:p>
          <a:p>
            <a:pPr lvl="1"/>
            <a:r>
              <a:rPr lang="en-US" altLang="zh-CN" dirty="0" smtClean="0"/>
              <a:t> 3-octave </a:t>
            </a:r>
            <a:r>
              <a:rPr lang="en-US" altLang="zh-CN" dirty="0" err="1" smtClean="0"/>
              <a:t>Perlin</a:t>
            </a:r>
            <a:r>
              <a:rPr lang="en-US" altLang="zh-CN" dirty="0" smtClean="0"/>
              <a:t> noise</a:t>
            </a:r>
          </a:p>
          <a:p>
            <a:pPr>
              <a:buNone/>
            </a:pPr>
            <a:endParaRPr lang="en-US" altLang="zh-CN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					    Micro-scale II</a:t>
            </a:r>
            <a:r>
              <a:rPr lang="en-US" altLang="zh-CN" b="0" dirty="0" smtClean="0"/>
              <a:t/>
            </a:r>
            <a:br>
              <a:rPr lang="en-US" altLang="zh-CN" b="0" dirty="0" smtClean="0"/>
            </a:br>
            <a:r>
              <a:rPr lang="en-US" altLang="zh-CN" dirty="0" smtClean="0"/>
              <a:t>Quality </a:t>
            </a:r>
            <a:r>
              <a:rPr lang="en-US" altLang="zh-CN" dirty="0" err="1" smtClean="0"/>
              <a:t>validataion</a:t>
            </a:r>
            <a:endParaRPr lang="zh-CN" alt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B949-2005-44F5-A9E8-131488A1FB1D}" type="slidenum">
              <a:rPr lang="zh-CN" altLang="en-US" smtClean="0"/>
              <a:pPr/>
              <a:t>118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Various input flow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r>
              <a:rPr lang="en-US" altLang="zh-CN" i="1" dirty="0" smtClean="0"/>
              <a:t>Please see my webpage for more video results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					    Micro-scale II</a:t>
            </a:r>
            <a:r>
              <a:rPr lang="en-US" altLang="zh-CN" b="0" dirty="0" smtClean="0"/>
              <a:t/>
            </a:r>
            <a:br>
              <a:rPr lang="en-US" altLang="zh-CN" b="0" dirty="0" smtClean="0"/>
            </a:br>
            <a:r>
              <a:rPr lang="en-US" altLang="zh-CN" dirty="0" smtClean="0"/>
              <a:t>Quality validation</a:t>
            </a:r>
            <a:endParaRPr lang="zh-CN" alt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B949-2005-44F5-A9E8-131488A1FB1D}" type="slidenum">
              <a:rPr lang="zh-CN" altLang="en-US" smtClean="0"/>
              <a:pPr/>
              <a:t>119</a:t>
            </a:fld>
            <a:endParaRPr lang="zh-CN" altLang="en-US"/>
          </a:p>
        </p:txBody>
      </p:sp>
      <p:pic>
        <p:nvPicPr>
          <p:cNvPr id="526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928934"/>
            <a:ext cx="200977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63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2928934"/>
            <a:ext cx="2071702" cy="2003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634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2928934"/>
            <a:ext cx="19716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6343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57421" y="2928934"/>
            <a:ext cx="2010021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71472" y="4929198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Rotation</a:t>
            </a:r>
            <a:endParaRPr lang="zh-CN" alt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714612" y="4929198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Shear</a:t>
            </a:r>
            <a:endParaRPr lang="zh-CN" alt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4857752" y="4929198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Free</a:t>
            </a:r>
            <a:endParaRPr lang="zh-CN" alt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6786578" y="4857760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Boundary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Modeling and animating rivers 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Constraints</a:t>
            </a:r>
          </a:p>
          <a:p>
            <a:pPr lvl="1"/>
            <a:r>
              <a:rPr lang="en-US" dirty="0" smtClean="0"/>
              <a:t>Real-time</a:t>
            </a:r>
          </a:p>
          <a:p>
            <a:pPr lvl="1"/>
            <a:r>
              <a:rPr lang="en-US" dirty="0" smtClean="0"/>
              <a:t>Scalability</a:t>
            </a:r>
          </a:p>
          <a:p>
            <a:pPr lvl="1"/>
            <a:r>
              <a:rPr lang="en-US" dirty="0" smtClean="0"/>
              <a:t>Controllability</a:t>
            </a:r>
          </a:p>
          <a:p>
            <a:pPr lvl="1"/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Realism</a:t>
            </a:r>
          </a:p>
          <a:p>
            <a:pPr lvl="1"/>
            <a:endParaRPr lang="en-US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3000364" y="5000636"/>
            <a:ext cx="5715040" cy="1357322"/>
          </a:xfrm>
          <a:prstGeom prst="wedgeRoundRectCallout">
            <a:avLst>
              <a:gd name="adj1" fmla="val -59975"/>
              <a:gd name="adj2" fmla="val -42566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/>
              <a:t>Animated surface details </a:t>
            </a:r>
          </a:p>
          <a:p>
            <a:r>
              <a:rPr lang="en-US" sz="2800" dirty="0" smtClean="0"/>
              <a:t>with temporal and spatial continuity</a:t>
            </a:r>
            <a:endParaRPr lang="en-US" sz="28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				 	</a:t>
            </a:r>
            <a:r>
              <a:rPr lang="en-US" altLang="zh-CN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     </a:t>
            </a:r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Introduction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research goal</a:t>
            </a: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B949-2005-44F5-A9E8-131488A1FB1D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  <p:transition advTm="17953"/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ideo-micro-texadv-cmp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00100" y="1504126"/>
            <a:ext cx="7138498" cy="535387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					    Micro-scale II</a:t>
            </a:r>
            <a:r>
              <a:rPr lang="en-US" altLang="zh-CN" b="0" dirty="0" smtClean="0"/>
              <a:t/>
            </a:r>
            <a:br>
              <a:rPr lang="en-US" altLang="zh-CN" b="0" dirty="0" smtClean="0"/>
            </a:br>
            <a:r>
              <a:rPr lang="en-US" altLang="zh-CN" dirty="0" smtClean="0"/>
              <a:t>Quality validation</a:t>
            </a:r>
            <a:endParaRPr lang="zh-CN" alt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B949-2005-44F5-A9E8-131488A1FB1D}" type="slidenum">
              <a:rPr lang="zh-CN" altLang="en-US" smtClean="0"/>
              <a:pPr/>
              <a:t>120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ideo-micro-texadv-app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28141" y="1500174"/>
            <a:ext cx="7172883" cy="5379663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					    Micro-scale II</a:t>
            </a:r>
            <a:r>
              <a:rPr lang="en-US" altLang="zh-CN" b="0" dirty="0" smtClean="0"/>
              <a:t/>
            </a:r>
            <a:br>
              <a:rPr lang="en-US" altLang="zh-CN" b="0" dirty="0" smtClean="0"/>
            </a:br>
            <a:r>
              <a:rPr lang="en-US" altLang="zh-CN" dirty="0" smtClean="0"/>
              <a:t>Applications</a:t>
            </a:r>
            <a:endParaRPr lang="zh-CN" alt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B949-2005-44F5-A9E8-131488A1FB1D}" type="slidenum">
              <a:rPr lang="zh-CN" altLang="en-US" smtClean="0"/>
              <a:pPr/>
              <a:t>121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					    Micro-scale II</a:t>
            </a:r>
            <a:r>
              <a:rPr lang="en-US" altLang="zh-CN" b="0" dirty="0" smtClean="0"/>
              <a:t/>
            </a:r>
            <a:br>
              <a:rPr lang="en-US" altLang="zh-CN" b="0" dirty="0" smtClean="0"/>
            </a:br>
            <a:r>
              <a:rPr lang="en-US" altLang="zh-CN" dirty="0" smtClean="0"/>
              <a:t>Discussions:  non-noise textures ?</a:t>
            </a:r>
            <a:endParaRPr lang="zh-CN" altLang="en-US" sz="31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We target textures specified by global properties, e.g. spectrum</a:t>
            </a:r>
          </a:p>
          <a:p>
            <a:pPr lvl="1"/>
            <a:r>
              <a:rPr lang="en-US" altLang="zh-CN" dirty="0" smtClean="0"/>
              <a:t>Useful for natural flow</a:t>
            </a:r>
          </a:p>
          <a:p>
            <a:r>
              <a:rPr lang="en-US" altLang="zh-CN" dirty="0" smtClean="0"/>
              <a:t>For non-noise textures</a:t>
            </a:r>
          </a:p>
          <a:p>
            <a:pPr lvl="1"/>
            <a:r>
              <a:rPr lang="en-US" altLang="zh-CN" dirty="0" smtClean="0"/>
              <a:t>Many of them work well</a:t>
            </a:r>
          </a:p>
          <a:p>
            <a:pPr lvl="1"/>
            <a:r>
              <a:rPr lang="en-US" altLang="zh-CN" dirty="0" smtClean="0"/>
              <a:t>High-structured ones</a:t>
            </a:r>
          </a:p>
          <a:p>
            <a:pPr lvl="2"/>
            <a:r>
              <a:rPr lang="en-US" altLang="zh-CN" dirty="0" smtClean="0"/>
              <a:t>Suffer from “ghosting” effects</a:t>
            </a:r>
          </a:p>
          <a:p>
            <a:pPr lvl="2"/>
            <a:r>
              <a:rPr lang="en-US" altLang="zh-CN" dirty="0" smtClean="0"/>
              <a:t>Future work:   choose best match portion from reference texture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B949-2005-44F5-A9E8-131488A1FB1D}" type="slidenum">
              <a:rPr lang="zh-CN" altLang="en-US" smtClean="0"/>
              <a:pPr/>
              <a:t>122</a:t>
            </a:fld>
            <a:endParaRPr lang="zh-CN" altLang="en-US"/>
          </a:p>
        </p:txBody>
      </p:sp>
      <p:grpSp>
        <p:nvGrpSpPr>
          <p:cNvPr id="8" name="Group 69"/>
          <p:cNvGrpSpPr>
            <a:grpSpLocks/>
          </p:cNvGrpSpPr>
          <p:nvPr/>
        </p:nvGrpSpPr>
        <p:grpSpPr bwMode="auto">
          <a:xfrm>
            <a:off x="7146714" y="3000372"/>
            <a:ext cx="1711566" cy="1592256"/>
            <a:chOff x="3152" y="1344"/>
            <a:chExt cx="1951" cy="1815"/>
          </a:xfrm>
        </p:grpSpPr>
        <p:sp>
          <p:nvSpPr>
            <p:cNvPr id="9" name="Line 49"/>
            <p:cNvSpPr>
              <a:spLocks noChangeShapeType="1"/>
            </p:cNvSpPr>
            <p:nvPr/>
          </p:nvSpPr>
          <p:spPr bwMode="auto">
            <a:xfrm flipH="1">
              <a:off x="4150" y="1389"/>
              <a:ext cx="45" cy="408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Line 26"/>
            <p:cNvSpPr>
              <a:spLocks noChangeShapeType="1"/>
            </p:cNvSpPr>
            <p:nvPr/>
          </p:nvSpPr>
          <p:spPr bwMode="auto">
            <a:xfrm>
              <a:off x="3288" y="1344"/>
              <a:ext cx="454" cy="4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Line 27"/>
            <p:cNvSpPr>
              <a:spLocks noChangeShapeType="1"/>
            </p:cNvSpPr>
            <p:nvPr/>
          </p:nvSpPr>
          <p:spPr bwMode="auto">
            <a:xfrm>
              <a:off x="3742" y="1390"/>
              <a:ext cx="453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Line 28"/>
            <p:cNvSpPr>
              <a:spLocks noChangeShapeType="1"/>
            </p:cNvSpPr>
            <p:nvPr/>
          </p:nvSpPr>
          <p:spPr bwMode="auto">
            <a:xfrm>
              <a:off x="4195" y="1390"/>
              <a:ext cx="454" cy="4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Line 29"/>
            <p:cNvSpPr>
              <a:spLocks noChangeShapeType="1"/>
            </p:cNvSpPr>
            <p:nvPr/>
          </p:nvSpPr>
          <p:spPr bwMode="auto">
            <a:xfrm>
              <a:off x="4649" y="1435"/>
              <a:ext cx="454" cy="4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Line 30"/>
            <p:cNvSpPr>
              <a:spLocks noChangeShapeType="1"/>
            </p:cNvSpPr>
            <p:nvPr/>
          </p:nvSpPr>
          <p:spPr bwMode="auto">
            <a:xfrm>
              <a:off x="3288" y="1751"/>
              <a:ext cx="454" cy="1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Line 31"/>
            <p:cNvSpPr>
              <a:spLocks noChangeShapeType="1"/>
            </p:cNvSpPr>
            <p:nvPr/>
          </p:nvSpPr>
          <p:spPr bwMode="auto">
            <a:xfrm>
              <a:off x="3742" y="1752"/>
              <a:ext cx="408" cy="45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Line 32"/>
            <p:cNvSpPr>
              <a:spLocks noChangeShapeType="1"/>
            </p:cNvSpPr>
            <p:nvPr/>
          </p:nvSpPr>
          <p:spPr bwMode="auto">
            <a:xfrm>
              <a:off x="4150" y="1797"/>
              <a:ext cx="454" cy="45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Line 33"/>
            <p:cNvSpPr>
              <a:spLocks noChangeShapeType="1"/>
            </p:cNvSpPr>
            <p:nvPr/>
          </p:nvSpPr>
          <p:spPr bwMode="auto">
            <a:xfrm>
              <a:off x="4604" y="1842"/>
              <a:ext cx="499" cy="4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Line 34"/>
            <p:cNvSpPr>
              <a:spLocks noChangeShapeType="1"/>
            </p:cNvSpPr>
            <p:nvPr/>
          </p:nvSpPr>
          <p:spPr bwMode="auto">
            <a:xfrm>
              <a:off x="3196" y="2613"/>
              <a:ext cx="500" cy="92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Line 35"/>
            <p:cNvSpPr>
              <a:spLocks noChangeShapeType="1"/>
            </p:cNvSpPr>
            <p:nvPr/>
          </p:nvSpPr>
          <p:spPr bwMode="auto">
            <a:xfrm flipV="1">
              <a:off x="3695" y="2659"/>
              <a:ext cx="409" cy="45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Line 36"/>
            <p:cNvSpPr>
              <a:spLocks noChangeShapeType="1"/>
            </p:cNvSpPr>
            <p:nvPr/>
          </p:nvSpPr>
          <p:spPr bwMode="auto">
            <a:xfrm>
              <a:off x="4104" y="2659"/>
              <a:ext cx="454" cy="4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Line 37"/>
            <p:cNvSpPr>
              <a:spLocks noChangeShapeType="1"/>
            </p:cNvSpPr>
            <p:nvPr/>
          </p:nvSpPr>
          <p:spPr bwMode="auto">
            <a:xfrm>
              <a:off x="4558" y="2704"/>
              <a:ext cx="454" cy="4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auto">
            <a:xfrm>
              <a:off x="3152" y="3022"/>
              <a:ext cx="454" cy="4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Line 39"/>
            <p:cNvSpPr>
              <a:spLocks noChangeShapeType="1"/>
            </p:cNvSpPr>
            <p:nvPr/>
          </p:nvSpPr>
          <p:spPr bwMode="auto">
            <a:xfrm>
              <a:off x="3606" y="3068"/>
              <a:ext cx="453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Line 40"/>
            <p:cNvSpPr>
              <a:spLocks noChangeShapeType="1"/>
            </p:cNvSpPr>
            <p:nvPr/>
          </p:nvSpPr>
          <p:spPr bwMode="auto">
            <a:xfrm>
              <a:off x="4059" y="3068"/>
              <a:ext cx="454" cy="4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Line 41"/>
            <p:cNvSpPr>
              <a:spLocks noChangeShapeType="1"/>
            </p:cNvSpPr>
            <p:nvPr/>
          </p:nvSpPr>
          <p:spPr bwMode="auto">
            <a:xfrm>
              <a:off x="4513" y="3113"/>
              <a:ext cx="454" cy="4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Line 42"/>
            <p:cNvSpPr>
              <a:spLocks noChangeShapeType="1"/>
            </p:cNvSpPr>
            <p:nvPr/>
          </p:nvSpPr>
          <p:spPr bwMode="auto">
            <a:xfrm>
              <a:off x="3288" y="1344"/>
              <a:ext cx="0" cy="408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Line 43"/>
            <p:cNvSpPr>
              <a:spLocks noChangeShapeType="1"/>
            </p:cNvSpPr>
            <p:nvPr/>
          </p:nvSpPr>
          <p:spPr bwMode="auto">
            <a:xfrm flipH="1">
              <a:off x="3198" y="2160"/>
              <a:ext cx="90" cy="454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Line 44"/>
            <p:cNvSpPr>
              <a:spLocks noChangeShapeType="1"/>
            </p:cNvSpPr>
            <p:nvPr/>
          </p:nvSpPr>
          <p:spPr bwMode="auto">
            <a:xfrm flipH="1">
              <a:off x="3152" y="2614"/>
              <a:ext cx="46" cy="409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Line 46"/>
            <p:cNvSpPr>
              <a:spLocks noChangeShapeType="1"/>
            </p:cNvSpPr>
            <p:nvPr/>
          </p:nvSpPr>
          <p:spPr bwMode="auto">
            <a:xfrm>
              <a:off x="3742" y="1390"/>
              <a:ext cx="0" cy="362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Line 47"/>
            <p:cNvSpPr>
              <a:spLocks noChangeShapeType="1"/>
            </p:cNvSpPr>
            <p:nvPr/>
          </p:nvSpPr>
          <p:spPr bwMode="auto">
            <a:xfrm flipH="1">
              <a:off x="3742" y="1752"/>
              <a:ext cx="0" cy="408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Line 48"/>
            <p:cNvSpPr>
              <a:spLocks noChangeShapeType="1"/>
            </p:cNvSpPr>
            <p:nvPr/>
          </p:nvSpPr>
          <p:spPr bwMode="auto">
            <a:xfrm flipH="1">
              <a:off x="3606" y="2704"/>
              <a:ext cx="90" cy="364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Line 50"/>
            <p:cNvSpPr>
              <a:spLocks noChangeShapeType="1"/>
            </p:cNvSpPr>
            <p:nvPr/>
          </p:nvSpPr>
          <p:spPr bwMode="auto">
            <a:xfrm flipH="1">
              <a:off x="4150" y="1797"/>
              <a:ext cx="0" cy="408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Line 51"/>
            <p:cNvSpPr>
              <a:spLocks noChangeShapeType="1"/>
            </p:cNvSpPr>
            <p:nvPr/>
          </p:nvSpPr>
          <p:spPr bwMode="auto">
            <a:xfrm flipH="1">
              <a:off x="4059" y="2659"/>
              <a:ext cx="46" cy="409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Line 52"/>
            <p:cNvSpPr>
              <a:spLocks noChangeShapeType="1"/>
            </p:cNvSpPr>
            <p:nvPr/>
          </p:nvSpPr>
          <p:spPr bwMode="auto">
            <a:xfrm flipH="1">
              <a:off x="4604" y="1435"/>
              <a:ext cx="45" cy="40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Line 53"/>
            <p:cNvSpPr>
              <a:spLocks noChangeShapeType="1"/>
            </p:cNvSpPr>
            <p:nvPr/>
          </p:nvSpPr>
          <p:spPr bwMode="auto">
            <a:xfrm flipH="1">
              <a:off x="4604" y="1842"/>
              <a:ext cx="0" cy="409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Line 54"/>
            <p:cNvSpPr>
              <a:spLocks noChangeShapeType="1"/>
            </p:cNvSpPr>
            <p:nvPr/>
          </p:nvSpPr>
          <p:spPr bwMode="auto">
            <a:xfrm flipH="1">
              <a:off x="4513" y="2704"/>
              <a:ext cx="45" cy="409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Line 55"/>
            <p:cNvSpPr>
              <a:spLocks noChangeShapeType="1"/>
            </p:cNvSpPr>
            <p:nvPr/>
          </p:nvSpPr>
          <p:spPr bwMode="auto">
            <a:xfrm>
              <a:off x="5102" y="1480"/>
              <a:ext cx="1" cy="408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Line 56"/>
            <p:cNvSpPr>
              <a:spLocks noChangeShapeType="1"/>
            </p:cNvSpPr>
            <p:nvPr/>
          </p:nvSpPr>
          <p:spPr bwMode="auto">
            <a:xfrm flipH="1">
              <a:off x="5012" y="2296"/>
              <a:ext cx="45" cy="454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Line 57"/>
            <p:cNvSpPr>
              <a:spLocks noChangeShapeType="1"/>
            </p:cNvSpPr>
            <p:nvPr/>
          </p:nvSpPr>
          <p:spPr bwMode="auto">
            <a:xfrm flipH="1">
              <a:off x="4966" y="2750"/>
              <a:ext cx="46" cy="409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Line 60"/>
            <p:cNvSpPr>
              <a:spLocks noChangeShapeType="1"/>
            </p:cNvSpPr>
            <p:nvPr/>
          </p:nvSpPr>
          <p:spPr bwMode="auto">
            <a:xfrm>
              <a:off x="3288" y="2159"/>
              <a:ext cx="454" cy="1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Line 61"/>
            <p:cNvSpPr>
              <a:spLocks noChangeShapeType="1"/>
            </p:cNvSpPr>
            <p:nvPr/>
          </p:nvSpPr>
          <p:spPr bwMode="auto">
            <a:xfrm>
              <a:off x="3742" y="2160"/>
              <a:ext cx="408" cy="45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Line 62"/>
            <p:cNvSpPr>
              <a:spLocks noChangeShapeType="1"/>
            </p:cNvSpPr>
            <p:nvPr/>
          </p:nvSpPr>
          <p:spPr bwMode="auto">
            <a:xfrm>
              <a:off x="4150" y="2205"/>
              <a:ext cx="454" cy="4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Line 63"/>
            <p:cNvSpPr>
              <a:spLocks noChangeShapeType="1"/>
            </p:cNvSpPr>
            <p:nvPr/>
          </p:nvSpPr>
          <p:spPr bwMode="auto">
            <a:xfrm>
              <a:off x="4604" y="2251"/>
              <a:ext cx="453" cy="45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Line 64"/>
            <p:cNvSpPr>
              <a:spLocks noChangeShapeType="1"/>
            </p:cNvSpPr>
            <p:nvPr/>
          </p:nvSpPr>
          <p:spPr bwMode="auto">
            <a:xfrm>
              <a:off x="3288" y="1752"/>
              <a:ext cx="0" cy="408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" name="Line 65"/>
            <p:cNvSpPr>
              <a:spLocks noChangeShapeType="1"/>
            </p:cNvSpPr>
            <p:nvPr/>
          </p:nvSpPr>
          <p:spPr bwMode="auto">
            <a:xfrm flipH="1">
              <a:off x="5057" y="1888"/>
              <a:ext cx="46" cy="408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" name="Line 66"/>
            <p:cNvSpPr>
              <a:spLocks noChangeShapeType="1"/>
            </p:cNvSpPr>
            <p:nvPr/>
          </p:nvSpPr>
          <p:spPr bwMode="auto">
            <a:xfrm flipH="1">
              <a:off x="3696" y="2160"/>
              <a:ext cx="46" cy="544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" name="Line 67"/>
            <p:cNvSpPr>
              <a:spLocks noChangeShapeType="1"/>
            </p:cNvSpPr>
            <p:nvPr/>
          </p:nvSpPr>
          <p:spPr bwMode="auto">
            <a:xfrm flipH="1">
              <a:off x="4105" y="2205"/>
              <a:ext cx="45" cy="454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" name="Line 68"/>
            <p:cNvSpPr>
              <a:spLocks noChangeShapeType="1"/>
            </p:cNvSpPr>
            <p:nvPr/>
          </p:nvSpPr>
          <p:spPr bwMode="auto">
            <a:xfrm flipH="1">
              <a:off x="4558" y="2251"/>
              <a:ext cx="46" cy="453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93" name="Group 69"/>
          <p:cNvGrpSpPr>
            <a:grpSpLocks/>
          </p:cNvGrpSpPr>
          <p:nvPr/>
        </p:nvGrpSpPr>
        <p:grpSpPr bwMode="auto">
          <a:xfrm>
            <a:off x="6500826" y="3143248"/>
            <a:ext cx="1711566" cy="1592256"/>
            <a:chOff x="3152" y="1344"/>
            <a:chExt cx="1951" cy="1815"/>
          </a:xfrm>
        </p:grpSpPr>
        <p:sp>
          <p:nvSpPr>
            <p:cNvPr id="94" name="Line 49"/>
            <p:cNvSpPr>
              <a:spLocks noChangeShapeType="1"/>
            </p:cNvSpPr>
            <p:nvPr/>
          </p:nvSpPr>
          <p:spPr bwMode="auto">
            <a:xfrm flipH="1">
              <a:off x="4150" y="1389"/>
              <a:ext cx="45" cy="408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5" name="Line 26"/>
            <p:cNvSpPr>
              <a:spLocks noChangeShapeType="1"/>
            </p:cNvSpPr>
            <p:nvPr/>
          </p:nvSpPr>
          <p:spPr bwMode="auto">
            <a:xfrm>
              <a:off x="3288" y="1344"/>
              <a:ext cx="454" cy="46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6" name="Line 27"/>
            <p:cNvSpPr>
              <a:spLocks noChangeShapeType="1"/>
            </p:cNvSpPr>
            <p:nvPr/>
          </p:nvSpPr>
          <p:spPr bwMode="auto">
            <a:xfrm>
              <a:off x="3742" y="1390"/>
              <a:ext cx="453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7" name="Line 28"/>
            <p:cNvSpPr>
              <a:spLocks noChangeShapeType="1"/>
            </p:cNvSpPr>
            <p:nvPr/>
          </p:nvSpPr>
          <p:spPr bwMode="auto">
            <a:xfrm>
              <a:off x="4195" y="1390"/>
              <a:ext cx="454" cy="46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8" name="Line 29"/>
            <p:cNvSpPr>
              <a:spLocks noChangeShapeType="1"/>
            </p:cNvSpPr>
            <p:nvPr/>
          </p:nvSpPr>
          <p:spPr bwMode="auto">
            <a:xfrm>
              <a:off x="4649" y="1435"/>
              <a:ext cx="454" cy="46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9" name="Line 30"/>
            <p:cNvSpPr>
              <a:spLocks noChangeShapeType="1"/>
            </p:cNvSpPr>
            <p:nvPr/>
          </p:nvSpPr>
          <p:spPr bwMode="auto">
            <a:xfrm>
              <a:off x="3288" y="1751"/>
              <a:ext cx="454" cy="1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0" name="Line 31"/>
            <p:cNvSpPr>
              <a:spLocks noChangeShapeType="1"/>
            </p:cNvSpPr>
            <p:nvPr/>
          </p:nvSpPr>
          <p:spPr bwMode="auto">
            <a:xfrm>
              <a:off x="3742" y="1752"/>
              <a:ext cx="408" cy="45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1" name="Line 32"/>
            <p:cNvSpPr>
              <a:spLocks noChangeShapeType="1"/>
            </p:cNvSpPr>
            <p:nvPr/>
          </p:nvSpPr>
          <p:spPr bwMode="auto">
            <a:xfrm>
              <a:off x="4150" y="1797"/>
              <a:ext cx="454" cy="45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" name="Line 33"/>
            <p:cNvSpPr>
              <a:spLocks noChangeShapeType="1"/>
            </p:cNvSpPr>
            <p:nvPr/>
          </p:nvSpPr>
          <p:spPr bwMode="auto">
            <a:xfrm>
              <a:off x="4604" y="1842"/>
              <a:ext cx="499" cy="46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" name="Line 34"/>
            <p:cNvSpPr>
              <a:spLocks noChangeShapeType="1"/>
            </p:cNvSpPr>
            <p:nvPr/>
          </p:nvSpPr>
          <p:spPr bwMode="auto">
            <a:xfrm>
              <a:off x="3196" y="2613"/>
              <a:ext cx="500" cy="92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" name="Line 35"/>
            <p:cNvSpPr>
              <a:spLocks noChangeShapeType="1"/>
            </p:cNvSpPr>
            <p:nvPr/>
          </p:nvSpPr>
          <p:spPr bwMode="auto">
            <a:xfrm flipV="1">
              <a:off x="3695" y="2659"/>
              <a:ext cx="409" cy="45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5" name="Line 36"/>
            <p:cNvSpPr>
              <a:spLocks noChangeShapeType="1"/>
            </p:cNvSpPr>
            <p:nvPr/>
          </p:nvSpPr>
          <p:spPr bwMode="auto">
            <a:xfrm>
              <a:off x="4104" y="2659"/>
              <a:ext cx="454" cy="46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6" name="Line 37"/>
            <p:cNvSpPr>
              <a:spLocks noChangeShapeType="1"/>
            </p:cNvSpPr>
            <p:nvPr/>
          </p:nvSpPr>
          <p:spPr bwMode="auto">
            <a:xfrm>
              <a:off x="4558" y="2704"/>
              <a:ext cx="454" cy="46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7" name="Line 38"/>
            <p:cNvSpPr>
              <a:spLocks noChangeShapeType="1"/>
            </p:cNvSpPr>
            <p:nvPr/>
          </p:nvSpPr>
          <p:spPr bwMode="auto">
            <a:xfrm>
              <a:off x="3152" y="3022"/>
              <a:ext cx="454" cy="46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8" name="Line 39"/>
            <p:cNvSpPr>
              <a:spLocks noChangeShapeType="1"/>
            </p:cNvSpPr>
            <p:nvPr/>
          </p:nvSpPr>
          <p:spPr bwMode="auto">
            <a:xfrm>
              <a:off x="3606" y="3068"/>
              <a:ext cx="453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9" name="Line 40"/>
            <p:cNvSpPr>
              <a:spLocks noChangeShapeType="1"/>
            </p:cNvSpPr>
            <p:nvPr/>
          </p:nvSpPr>
          <p:spPr bwMode="auto">
            <a:xfrm>
              <a:off x="4059" y="3068"/>
              <a:ext cx="454" cy="46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0" name="Line 41"/>
            <p:cNvSpPr>
              <a:spLocks noChangeShapeType="1"/>
            </p:cNvSpPr>
            <p:nvPr/>
          </p:nvSpPr>
          <p:spPr bwMode="auto">
            <a:xfrm>
              <a:off x="4513" y="3113"/>
              <a:ext cx="454" cy="46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1" name="Line 42"/>
            <p:cNvSpPr>
              <a:spLocks noChangeShapeType="1"/>
            </p:cNvSpPr>
            <p:nvPr/>
          </p:nvSpPr>
          <p:spPr bwMode="auto">
            <a:xfrm>
              <a:off x="3288" y="1344"/>
              <a:ext cx="0" cy="408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" name="Line 43"/>
            <p:cNvSpPr>
              <a:spLocks noChangeShapeType="1"/>
            </p:cNvSpPr>
            <p:nvPr/>
          </p:nvSpPr>
          <p:spPr bwMode="auto">
            <a:xfrm flipH="1">
              <a:off x="3198" y="2160"/>
              <a:ext cx="90" cy="454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" name="Line 44"/>
            <p:cNvSpPr>
              <a:spLocks noChangeShapeType="1"/>
            </p:cNvSpPr>
            <p:nvPr/>
          </p:nvSpPr>
          <p:spPr bwMode="auto">
            <a:xfrm flipH="1">
              <a:off x="3152" y="2614"/>
              <a:ext cx="46" cy="409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" name="Line 46"/>
            <p:cNvSpPr>
              <a:spLocks noChangeShapeType="1"/>
            </p:cNvSpPr>
            <p:nvPr/>
          </p:nvSpPr>
          <p:spPr bwMode="auto">
            <a:xfrm>
              <a:off x="3742" y="1390"/>
              <a:ext cx="0" cy="362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" name="Line 47"/>
            <p:cNvSpPr>
              <a:spLocks noChangeShapeType="1"/>
            </p:cNvSpPr>
            <p:nvPr/>
          </p:nvSpPr>
          <p:spPr bwMode="auto">
            <a:xfrm flipH="1">
              <a:off x="3742" y="1752"/>
              <a:ext cx="0" cy="408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6" name="Line 48"/>
            <p:cNvSpPr>
              <a:spLocks noChangeShapeType="1"/>
            </p:cNvSpPr>
            <p:nvPr/>
          </p:nvSpPr>
          <p:spPr bwMode="auto">
            <a:xfrm flipH="1">
              <a:off x="3606" y="2704"/>
              <a:ext cx="90" cy="364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7" name="Line 50"/>
            <p:cNvSpPr>
              <a:spLocks noChangeShapeType="1"/>
            </p:cNvSpPr>
            <p:nvPr/>
          </p:nvSpPr>
          <p:spPr bwMode="auto">
            <a:xfrm flipH="1">
              <a:off x="4150" y="1797"/>
              <a:ext cx="0" cy="408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8" name="Line 51"/>
            <p:cNvSpPr>
              <a:spLocks noChangeShapeType="1"/>
            </p:cNvSpPr>
            <p:nvPr/>
          </p:nvSpPr>
          <p:spPr bwMode="auto">
            <a:xfrm flipH="1">
              <a:off x="4059" y="2659"/>
              <a:ext cx="46" cy="409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9" name="Line 52"/>
            <p:cNvSpPr>
              <a:spLocks noChangeShapeType="1"/>
            </p:cNvSpPr>
            <p:nvPr/>
          </p:nvSpPr>
          <p:spPr bwMode="auto">
            <a:xfrm flipH="1">
              <a:off x="4604" y="1435"/>
              <a:ext cx="45" cy="407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0" name="Line 53"/>
            <p:cNvSpPr>
              <a:spLocks noChangeShapeType="1"/>
            </p:cNvSpPr>
            <p:nvPr/>
          </p:nvSpPr>
          <p:spPr bwMode="auto">
            <a:xfrm flipH="1">
              <a:off x="4604" y="1842"/>
              <a:ext cx="0" cy="409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1" name="Line 54"/>
            <p:cNvSpPr>
              <a:spLocks noChangeShapeType="1"/>
            </p:cNvSpPr>
            <p:nvPr/>
          </p:nvSpPr>
          <p:spPr bwMode="auto">
            <a:xfrm flipH="1">
              <a:off x="4513" y="2704"/>
              <a:ext cx="45" cy="409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2" name="Line 55"/>
            <p:cNvSpPr>
              <a:spLocks noChangeShapeType="1"/>
            </p:cNvSpPr>
            <p:nvPr/>
          </p:nvSpPr>
          <p:spPr bwMode="auto">
            <a:xfrm>
              <a:off x="5102" y="1480"/>
              <a:ext cx="1" cy="408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" name="Line 56"/>
            <p:cNvSpPr>
              <a:spLocks noChangeShapeType="1"/>
            </p:cNvSpPr>
            <p:nvPr/>
          </p:nvSpPr>
          <p:spPr bwMode="auto">
            <a:xfrm flipH="1">
              <a:off x="5012" y="2296"/>
              <a:ext cx="45" cy="454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4" name="Line 57"/>
            <p:cNvSpPr>
              <a:spLocks noChangeShapeType="1"/>
            </p:cNvSpPr>
            <p:nvPr/>
          </p:nvSpPr>
          <p:spPr bwMode="auto">
            <a:xfrm flipH="1">
              <a:off x="4966" y="2750"/>
              <a:ext cx="46" cy="409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5" name="Line 60"/>
            <p:cNvSpPr>
              <a:spLocks noChangeShapeType="1"/>
            </p:cNvSpPr>
            <p:nvPr/>
          </p:nvSpPr>
          <p:spPr bwMode="auto">
            <a:xfrm>
              <a:off x="3288" y="2159"/>
              <a:ext cx="454" cy="1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6" name="Line 61"/>
            <p:cNvSpPr>
              <a:spLocks noChangeShapeType="1"/>
            </p:cNvSpPr>
            <p:nvPr/>
          </p:nvSpPr>
          <p:spPr bwMode="auto">
            <a:xfrm>
              <a:off x="3742" y="2160"/>
              <a:ext cx="408" cy="45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7" name="Line 62"/>
            <p:cNvSpPr>
              <a:spLocks noChangeShapeType="1"/>
            </p:cNvSpPr>
            <p:nvPr/>
          </p:nvSpPr>
          <p:spPr bwMode="auto">
            <a:xfrm>
              <a:off x="4150" y="2205"/>
              <a:ext cx="454" cy="46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8" name="Line 63"/>
            <p:cNvSpPr>
              <a:spLocks noChangeShapeType="1"/>
            </p:cNvSpPr>
            <p:nvPr/>
          </p:nvSpPr>
          <p:spPr bwMode="auto">
            <a:xfrm>
              <a:off x="4604" y="2251"/>
              <a:ext cx="453" cy="45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9" name="Line 64"/>
            <p:cNvSpPr>
              <a:spLocks noChangeShapeType="1"/>
            </p:cNvSpPr>
            <p:nvPr/>
          </p:nvSpPr>
          <p:spPr bwMode="auto">
            <a:xfrm>
              <a:off x="3288" y="1752"/>
              <a:ext cx="0" cy="408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0" name="Line 65"/>
            <p:cNvSpPr>
              <a:spLocks noChangeShapeType="1"/>
            </p:cNvSpPr>
            <p:nvPr/>
          </p:nvSpPr>
          <p:spPr bwMode="auto">
            <a:xfrm flipH="1">
              <a:off x="5057" y="1888"/>
              <a:ext cx="46" cy="408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1" name="Line 66"/>
            <p:cNvSpPr>
              <a:spLocks noChangeShapeType="1"/>
            </p:cNvSpPr>
            <p:nvPr/>
          </p:nvSpPr>
          <p:spPr bwMode="auto">
            <a:xfrm flipH="1">
              <a:off x="3696" y="2160"/>
              <a:ext cx="46" cy="544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2" name="Line 67"/>
            <p:cNvSpPr>
              <a:spLocks noChangeShapeType="1"/>
            </p:cNvSpPr>
            <p:nvPr/>
          </p:nvSpPr>
          <p:spPr bwMode="auto">
            <a:xfrm flipH="1">
              <a:off x="4105" y="2205"/>
              <a:ext cx="45" cy="454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" name="Line 68"/>
            <p:cNvSpPr>
              <a:spLocks noChangeShapeType="1"/>
            </p:cNvSpPr>
            <p:nvPr/>
          </p:nvSpPr>
          <p:spPr bwMode="auto">
            <a:xfrm flipH="1">
              <a:off x="4558" y="2251"/>
              <a:ext cx="46" cy="453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ideo-micro-texadv-non-noise-good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10396" y="1496960"/>
            <a:ext cx="6576314" cy="526105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					    Micro-scale II</a:t>
            </a:r>
            <a:r>
              <a:rPr lang="en-US" altLang="zh-CN" b="0" dirty="0" smtClean="0"/>
              <a:t/>
            </a:r>
            <a:br>
              <a:rPr lang="en-US" altLang="zh-CN" b="0" dirty="0" smtClean="0"/>
            </a:br>
            <a:r>
              <a:rPr lang="en-US" altLang="zh-CN" dirty="0" smtClean="0"/>
              <a:t>Discussions</a:t>
            </a:r>
            <a:endParaRPr lang="zh-CN" alt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B949-2005-44F5-A9E8-131488A1FB1D}" type="slidenum">
              <a:rPr lang="zh-CN" altLang="en-US" smtClean="0"/>
              <a:pPr/>
              <a:t>123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video-micro-texadv-non-noise-bad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14414" y="1460502"/>
            <a:ext cx="6746874" cy="539749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					    Micro-scale II</a:t>
            </a:r>
            <a:r>
              <a:rPr lang="en-US" altLang="zh-CN" b="0" dirty="0" smtClean="0"/>
              <a:t/>
            </a:r>
            <a:br>
              <a:rPr lang="en-US" altLang="zh-CN" b="0" dirty="0" smtClean="0"/>
            </a:br>
            <a:r>
              <a:rPr lang="en-US" altLang="zh-CN" dirty="0" smtClean="0"/>
              <a:t>Discussions</a:t>
            </a:r>
            <a:endParaRPr lang="zh-CN" alt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B949-2005-44F5-A9E8-131488A1FB1D}" type="slidenum">
              <a:rPr lang="zh-CN" altLang="en-US" smtClean="0"/>
              <a:pPr/>
              <a:t>124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					    Micro-scale II</a:t>
            </a:r>
            <a:r>
              <a:rPr lang="en-US" altLang="zh-CN" b="0" dirty="0" smtClean="0"/>
              <a:t/>
            </a:r>
            <a:br>
              <a:rPr lang="en-US" altLang="zh-CN" b="0" dirty="0" smtClean="0"/>
            </a:br>
            <a:r>
              <a:rPr lang="en-US" altLang="zh-CN" dirty="0" smtClean="0"/>
              <a:t>Discussions</a:t>
            </a:r>
            <a:endParaRPr lang="zh-CN" altLang="en-US" sz="31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Limitation</a:t>
            </a:r>
          </a:p>
          <a:p>
            <a:pPr lvl="1"/>
            <a:r>
              <a:rPr lang="en-US" altLang="zh-CN" dirty="0" smtClean="0"/>
              <a:t>Patches carry wavelength &lt; kernel size</a:t>
            </a:r>
          </a:p>
          <a:p>
            <a:pPr lvl="1"/>
            <a:r>
              <a:rPr lang="en-US" altLang="zh-CN" dirty="0" smtClean="0">
                <a:sym typeface="Wingdings" pitchFamily="2" charset="2"/>
              </a:rPr>
              <a:t> low frequency: treated at the particle level (i.e. simulation)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B949-2005-44F5-A9E8-131488A1FB1D}" type="slidenum">
              <a:rPr lang="zh-CN" altLang="en-US" smtClean="0"/>
              <a:pPr/>
              <a:t>125</a:t>
            </a:fld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A new texture advection method</a:t>
            </a:r>
          </a:p>
          <a:p>
            <a:pPr lvl="1"/>
            <a:r>
              <a:rPr lang="en-US" altLang="zh-CN" dirty="0" err="1" smtClean="0"/>
              <a:t>Lagrangian</a:t>
            </a:r>
            <a:r>
              <a:rPr lang="en-US" altLang="zh-CN" dirty="0" smtClean="0"/>
              <a:t> formalism</a:t>
            </a:r>
          </a:p>
          <a:p>
            <a:pPr lvl="2"/>
            <a:r>
              <a:rPr lang="en-US" altLang="zh-CN" dirty="0" smtClean="0"/>
              <a:t>Brings </a:t>
            </a:r>
            <a:r>
              <a:rPr lang="en-US" altLang="zh-CN" dirty="0" err="1" smtClean="0"/>
              <a:t>decorrelation</a:t>
            </a:r>
            <a:r>
              <a:rPr lang="en-US" altLang="zh-CN" dirty="0" smtClean="0"/>
              <a:t> of  texture mapping and regeneration events</a:t>
            </a:r>
          </a:p>
          <a:p>
            <a:pPr lvl="1"/>
            <a:r>
              <a:rPr lang="en-US" altLang="zh-CN" dirty="0" smtClean="0"/>
              <a:t>Local patches</a:t>
            </a:r>
          </a:p>
          <a:p>
            <a:pPr lvl="2"/>
            <a:r>
              <a:rPr lang="en-US" altLang="zh-CN" dirty="0" smtClean="0"/>
              <a:t>Ensure continuous texture animation </a:t>
            </a:r>
          </a:p>
          <a:p>
            <a:pPr lvl="2"/>
            <a:r>
              <a:rPr lang="en-US" altLang="zh-CN" dirty="0" smtClean="0"/>
              <a:t>Provide accurate distortion metric</a:t>
            </a:r>
            <a:endParaRPr lang="zh-CN" altLang="en-US" dirty="0" smtClean="0"/>
          </a:p>
          <a:p>
            <a:endParaRPr lang="en-US" altLang="zh-CN" dirty="0" smtClean="0"/>
          </a:p>
          <a:p>
            <a:pPr lvl="1"/>
            <a:endParaRPr lang="zh-CN" alt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Micro-scale II: conclusion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B949-2005-44F5-A9E8-131488A1FB1D}" type="slidenum">
              <a:rPr lang="zh-CN" altLang="en-US" smtClean="0"/>
              <a:pPr/>
              <a:t>126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Introduction</a:t>
            </a:r>
          </a:p>
          <a:p>
            <a:r>
              <a:rPr lang="en-US" altLang="zh-CN" dirty="0" smtClean="0"/>
              <a:t>Previous work</a:t>
            </a:r>
          </a:p>
          <a:p>
            <a:r>
              <a:rPr lang="en-US" altLang="zh-CN" dirty="0" smtClean="0"/>
              <a:t>Strategy overview</a:t>
            </a:r>
          </a:p>
          <a:p>
            <a:r>
              <a:rPr lang="en-US" altLang="zh-CN" dirty="0" smtClean="0"/>
              <a:t>Contributions</a:t>
            </a:r>
          </a:p>
          <a:p>
            <a:r>
              <a:rPr lang="en-US" altLang="zh-CN" dirty="0" smtClean="0"/>
              <a:t>Conclusion</a:t>
            </a:r>
            <a:endParaRPr lang="zh-CN" alt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785786" y="4857760"/>
            <a:ext cx="2500330" cy="500066"/>
          </a:xfrm>
          <a:prstGeom prst="roundRect">
            <a:avLst/>
          </a:prstGeom>
          <a:noFill/>
          <a:ln w="63500" cap="rnd" cmpd="sng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B949-2005-44F5-A9E8-131488A1FB1D}" type="slidenum">
              <a:rPr lang="zh-CN" altLang="en-US" smtClean="0"/>
              <a:pPr/>
              <a:t>127</a:t>
            </a:fld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Conclusion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By using our models</a:t>
            </a:r>
          </a:p>
          <a:p>
            <a:pPr lvl="1"/>
            <a:r>
              <a:rPr lang="en-US" altLang="zh-CN" dirty="0" smtClean="0"/>
              <a:t>One can achieve </a:t>
            </a:r>
            <a:r>
              <a:rPr lang="en-US" altLang="zh-CN" dirty="0" smtClean="0">
                <a:solidFill>
                  <a:schemeClr val="accent1"/>
                </a:solidFill>
              </a:rPr>
              <a:t>real-time</a:t>
            </a:r>
            <a:r>
              <a:rPr lang="en-US" altLang="zh-CN" dirty="0" smtClean="0"/>
              <a:t>, </a:t>
            </a:r>
            <a:r>
              <a:rPr lang="en-US" altLang="zh-CN" dirty="0" smtClean="0">
                <a:solidFill>
                  <a:schemeClr val="accent1"/>
                </a:solidFill>
              </a:rPr>
              <a:t>scalable</a:t>
            </a:r>
            <a:r>
              <a:rPr lang="en-US" altLang="zh-CN" dirty="0" smtClean="0"/>
              <a:t>, and </a:t>
            </a:r>
            <a:r>
              <a:rPr lang="en-US" altLang="zh-CN" dirty="0" smtClean="0">
                <a:solidFill>
                  <a:schemeClr val="accent1"/>
                </a:solidFill>
              </a:rPr>
              <a:t>controllable</a:t>
            </a:r>
            <a:r>
              <a:rPr lang="en-US" altLang="zh-CN" dirty="0" smtClean="0"/>
              <a:t> river animation with temporally and spatially </a:t>
            </a:r>
            <a:r>
              <a:rPr lang="en-US" altLang="zh-CN" dirty="0" smtClean="0">
                <a:solidFill>
                  <a:schemeClr val="accent1"/>
                </a:solidFill>
              </a:rPr>
              <a:t>continuous details </a:t>
            </a:r>
            <a:r>
              <a:rPr lang="en-US" altLang="zh-CN" dirty="0" smtClean="0"/>
              <a:t>on current desktop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B949-2005-44F5-A9E8-131488A1FB1D}" type="slidenum">
              <a:rPr lang="zh-CN" altLang="en-US" smtClean="0"/>
              <a:pPr/>
              <a:t>128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Future work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Macro-scale</a:t>
            </a:r>
          </a:p>
          <a:p>
            <a:pPr lvl="1"/>
            <a:r>
              <a:rPr lang="en-US" altLang="zh-CN" dirty="0" smtClean="0"/>
              <a:t>Velocity:  more studies on parameters</a:t>
            </a:r>
          </a:p>
          <a:p>
            <a:pPr lvl="1"/>
            <a:r>
              <a:rPr lang="en-US" altLang="zh-CN" dirty="0" smtClean="0"/>
              <a:t>Influence of slope of river bed</a:t>
            </a:r>
          </a:p>
          <a:p>
            <a:pPr lvl="1"/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B949-2005-44F5-A9E8-131488A1FB1D}" type="slidenum">
              <a:rPr lang="zh-CN" altLang="en-US" smtClean="0"/>
              <a:pPr/>
              <a:t>129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Modeling and animating rivers  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Constraints</a:t>
            </a:r>
          </a:p>
          <a:p>
            <a:pPr lvl="1"/>
            <a:r>
              <a:rPr lang="en-US" dirty="0" smtClean="0"/>
              <a:t>Real-time</a:t>
            </a:r>
          </a:p>
          <a:p>
            <a:pPr lvl="1"/>
            <a:r>
              <a:rPr lang="en-US" dirty="0" smtClean="0"/>
              <a:t>Scalability</a:t>
            </a:r>
          </a:p>
          <a:p>
            <a:pPr lvl="1"/>
            <a:r>
              <a:rPr lang="en-US" dirty="0" smtClean="0"/>
              <a:t>Controllability</a:t>
            </a:r>
          </a:p>
          <a:p>
            <a:pPr lvl="1"/>
            <a:r>
              <a:rPr lang="en-US" dirty="0" smtClean="0"/>
              <a:t>Realism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				 	</a:t>
            </a:r>
            <a:r>
              <a:rPr lang="en-US" altLang="zh-CN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     </a:t>
            </a:r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Introduction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My research goal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B949-2005-44F5-A9E8-131488A1FB1D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  <p:transition advTm="7031"/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Future work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Meso-scale</a:t>
            </a:r>
          </a:p>
          <a:p>
            <a:pPr lvl="1"/>
            <a:r>
              <a:rPr lang="en-US" altLang="zh-CN" dirty="0" smtClean="0"/>
              <a:t>Hydraulic jumps, ship waves and wakes ...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B949-2005-44F5-A9E8-131488A1FB1D}" type="slidenum">
              <a:rPr lang="zh-CN" altLang="en-US" smtClean="0"/>
              <a:pPr/>
              <a:t>130</a:t>
            </a:fld>
            <a:endParaRPr lang="zh-CN" alt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3786190"/>
            <a:ext cx="3643338" cy="282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Future work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Micro-scale I: wave sprites</a:t>
            </a:r>
          </a:p>
          <a:p>
            <a:pPr lvl="1"/>
            <a:r>
              <a:rPr lang="en-US" altLang="zh-CN" dirty="0" smtClean="0"/>
              <a:t>Various reference textures: domain wise control</a:t>
            </a:r>
          </a:p>
          <a:p>
            <a:pPr lvl="1"/>
            <a:r>
              <a:rPr lang="en-US" altLang="zh-CN" dirty="0" smtClean="0"/>
              <a:t>Sprites density:  adaptive to flow condition</a:t>
            </a:r>
          </a:p>
          <a:p>
            <a:pPr lvl="2">
              <a:buNone/>
            </a:pPr>
            <a:endParaRPr lang="en-US" altLang="zh-CN" dirty="0" smtClean="0"/>
          </a:p>
          <a:p>
            <a:pPr lvl="3">
              <a:buNone/>
            </a:pPr>
            <a:endParaRPr lang="en-US" altLang="zh-CN" dirty="0" smtClean="0"/>
          </a:p>
          <a:p>
            <a:pPr lvl="3">
              <a:buNone/>
            </a:pPr>
            <a:endParaRPr lang="en-US" altLang="zh-CN" dirty="0" smtClean="0"/>
          </a:p>
          <a:p>
            <a:pPr lvl="3"/>
            <a:endParaRPr lang="en-US" altLang="zh-CN" dirty="0" smtClean="0"/>
          </a:p>
          <a:p>
            <a:pPr lvl="4"/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B949-2005-44F5-A9E8-131488A1FB1D}" type="slidenum">
              <a:rPr lang="zh-CN" altLang="en-US" smtClean="0"/>
              <a:pPr/>
              <a:t>131</a:t>
            </a:fld>
            <a:endParaRPr lang="zh-CN" altLang="en-US"/>
          </a:p>
        </p:txBody>
      </p:sp>
      <p:pic>
        <p:nvPicPr>
          <p:cNvPr id="524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3571876"/>
            <a:ext cx="4071966" cy="305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Future work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972584" cy="4625609"/>
          </a:xfrm>
        </p:spPr>
        <p:txBody>
          <a:bodyPr/>
          <a:lstStyle/>
          <a:p>
            <a:r>
              <a:rPr lang="en-US" altLang="zh-CN" dirty="0" smtClean="0"/>
              <a:t>Micro-scale II: Lagrangian texture advection</a:t>
            </a:r>
          </a:p>
          <a:p>
            <a:pPr lvl="1"/>
            <a:r>
              <a:rPr lang="en-US" altLang="zh-CN" dirty="0" smtClean="0"/>
              <a:t>Extend to 3D volume </a:t>
            </a:r>
          </a:p>
          <a:p>
            <a:pPr lvl="1"/>
            <a:r>
              <a:rPr lang="en-US" altLang="zh-CN" dirty="0" smtClean="0"/>
              <a:t>Improve:  for high-structured texture</a:t>
            </a:r>
          </a:p>
          <a:p>
            <a:pPr lvl="2"/>
            <a:endParaRPr lang="en-US" altLang="zh-CN" dirty="0" smtClean="0"/>
          </a:p>
          <a:p>
            <a:pPr lvl="3">
              <a:buNone/>
            </a:pPr>
            <a:endParaRPr lang="en-US" altLang="zh-CN" dirty="0" smtClean="0"/>
          </a:p>
          <a:p>
            <a:pPr lvl="3">
              <a:buNone/>
            </a:pPr>
            <a:endParaRPr lang="en-US" altLang="zh-CN" dirty="0" smtClean="0"/>
          </a:p>
          <a:p>
            <a:pPr lvl="3"/>
            <a:endParaRPr lang="en-US" altLang="zh-CN" dirty="0" smtClean="0"/>
          </a:p>
          <a:p>
            <a:pPr lvl="4"/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B949-2005-44F5-A9E8-131488A1FB1D}" type="slidenum">
              <a:rPr lang="zh-CN" altLang="en-US" smtClean="0"/>
              <a:pPr/>
              <a:t>132</a:t>
            </a:fld>
            <a:endParaRPr lang="zh-CN" altLang="en-US"/>
          </a:p>
        </p:txBody>
      </p:sp>
      <p:pic>
        <p:nvPicPr>
          <p:cNvPr id="5253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929066"/>
            <a:ext cx="207170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01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3643314"/>
            <a:ext cx="3000396" cy="2748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643042" y="6334780"/>
            <a:ext cx="214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[RNGF03]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Future work	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Put models together</a:t>
            </a:r>
          </a:p>
          <a:p>
            <a:r>
              <a:rPr lang="en-US" altLang="zh-CN" dirty="0" smtClean="0"/>
              <a:t>Integrate with existing systems</a:t>
            </a:r>
          </a:p>
          <a:p>
            <a:pPr lvl="1"/>
            <a:r>
              <a:rPr lang="en-US" altLang="zh-CN" dirty="0" smtClean="0"/>
              <a:t> Google Earth, </a:t>
            </a:r>
            <a:r>
              <a:rPr lang="en-US" altLang="zh-CN" dirty="0" err="1" smtClean="0"/>
              <a:t>Proland</a:t>
            </a:r>
            <a:r>
              <a:rPr lang="en-US" altLang="zh-CN" dirty="0" smtClean="0"/>
              <a:t> [BN08], video games …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B949-2005-44F5-A9E8-131488A1FB1D}" type="slidenum">
              <a:rPr lang="zh-CN" altLang="en-US" smtClean="0"/>
              <a:pPr/>
              <a:t>133</a:t>
            </a:fld>
            <a:endParaRPr lang="zh-CN" altLang="en-US"/>
          </a:p>
        </p:txBody>
      </p:sp>
      <p:pic>
        <p:nvPicPr>
          <p:cNvPr id="519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4214818"/>
            <a:ext cx="2809895" cy="2107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intro-app-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4214818"/>
            <a:ext cx="2786082" cy="211849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54000"/>
              </a:prstClr>
            </a:outerShdw>
          </a:effectLst>
        </p:spPr>
      </p:pic>
      <p:pic>
        <p:nvPicPr>
          <p:cNvPr id="7" name="Picture 6" descr="intro-app-crysi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11" y="4214818"/>
            <a:ext cx="2762269" cy="2071702"/>
          </a:xfrm>
          <a:prstGeom prst="rect">
            <a:avLst/>
          </a:prstGeom>
          <a:ln>
            <a:noFill/>
          </a:ln>
          <a:effectLst>
            <a:outerShdw blurRad="50800" dist="50800" dir="2700000" algn="ctr" rotWithShape="0">
              <a:schemeClr val="bg1">
                <a:alpha val="52000"/>
              </a:scheme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6572264" y="6334780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/>
              <a:t>EA: Crysis</a:t>
            </a:r>
            <a:endParaRPr lang="zh-CN" altLang="en-US" sz="28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785786" y="6334780"/>
            <a:ext cx="214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/>
              <a:t>Google Earth</a:t>
            </a:r>
            <a:endParaRPr lang="zh-CN" altLang="en-US" sz="28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4000496" y="6334780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err="1" smtClean="0"/>
              <a:t>Proland</a:t>
            </a:r>
            <a:endParaRPr lang="zh-CN" altLang="en-US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Thanks</a:t>
            </a:r>
            <a:br>
              <a:rPr lang="en-US" altLang="zh-CN" dirty="0" smtClean="0"/>
            </a:br>
            <a:endParaRPr lang="zh-CN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B949-2005-44F5-A9E8-131488A1FB1D}" type="slidenum">
              <a:rPr lang="zh-CN" altLang="en-US" smtClean="0"/>
              <a:pPr/>
              <a:t>134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8" y="1357298"/>
            <a:ext cx="9072562" cy="1428759"/>
          </a:xfrm>
        </p:spPr>
        <p:txBody>
          <a:bodyPr>
            <a:noAutofit/>
          </a:bodyPr>
          <a:lstStyle/>
          <a:p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Models of Animated Rivers </a:t>
            </a:r>
            <a:b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the Interactive Exploration of Landscapes</a:t>
            </a:r>
            <a:endParaRPr lang="zh-CN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0100" y="2571744"/>
            <a:ext cx="7854696" cy="2500330"/>
          </a:xfrm>
        </p:spPr>
        <p:txBody>
          <a:bodyPr>
            <a:normAutofit fontScale="25000" lnSpcReduction="20000"/>
          </a:bodyPr>
          <a:lstStyle/>
          <a:p>
            <a:pPr algn="r"/>
            <a:r>
              <a:rPr lang="en-US" altLang="zh-CN" sz="2200" dirty="0" smtClean="0"/>
              <a:t>a Ph.D. Defense by</a:t>
            </a:r>
          </a:p>
          <a:p>
            <a:pPr algn="r"/>
            <a:r>
              <a:rPr lang="en-US" altLang="zh-CN" sz="3000" b="1" dirty="0" smtClean="0"/>
              <a:t>Qizhi Yu</a:t>
            </a:r>
          </a:p>
          <a:p>
            <a:pPr algn="r"/>
            <a:endParaRPr lang="en-US" altLang="zh-CN" dirty="0" smtClean="0"/>
          </a:p>
          <a:p>
            <a:pPr algn="r"/>
            <a:r>
              <a:rPr lang="en-US" altLang="zh-CN" sz="2200" dirty="0" smtClean="0"/>
              <a:t>Under the Advisements of </a:t>
            </a:r>
            <a:endParaRPr lang="en-US" altLang="zh-CN" sz="2600" dirty="0" smtClean="0"/>
          </a:p>
          <a:p>
            <a:pPr algn="r"/>
            <a:r>
              <a:rPr lang="en-US" altLang="zh-CN" sz="3000" b="1" dirty="0" smtClean="0"/>
              <a:t>Dr. Fabrice Neyret </a:t>
            </a:r>
          </a:p>
          <a:p>
            <a:pPr algn="r"/>
            <a:r>
              <a:rPr lang="en-US" altLang="zh-CN" sz="3000" b="1" dirty="0" smtClean="0"/>
              <a:t>Dr. Eric Bruneton</a:t>
            </a:r>
          </a:p>
          <a:p>
            <a:pPr algn="r"/>
            <a:endParaRPr lang="en-US" altLang="zh-CN" sz="3000" b="1" dirty="0" smtClean="0"/>
          </a:p>
          <a:p>
            <a:pPr algn="r"/>
            <a:r>
              <a:rPr lang="en-US" altLang="zh-CN" dirty="0" smtClean="0"/>
              <a:t>November  17, 2008</a:t>
            </a:r>
          </a:p>
        </p:txBody>
      </p:sp>
      <p:pic>
        <p:nvPicPr>
          <p:cNvPr id="6" name="Picture 5" descr="logo-mariecur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5500702"/>
            <a:ext cx="1808804" cy="10967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428604"/>
            <a:ext cx="5857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Grenoble Institute of Technology</a:t>
            </a:r>
            <a:endParaRPr lang="zh-CN" altLang="en-US" sz="2800" dirty="0"/>
          </a:p>
        </p:txBody>
      </p:sp>
      <p:pic>
        <p:nvPicPr>
          <p:cNvPr id="11" name="Picture 10" descr="logo-inri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3834" y="5429264"/>
            <a:ext cx="1089972" cy="991696"/>
          </a:xfrm>
          <a:prstGeom prst="rect">
            <a:avLst/>
          </a:prstGeom>
        </p:spPr>
      </p:pic>
      <p:pic>
        <p:nvPicPr>
          <p:cNvPr id="12" name="Picture 11" descr="logo-ljk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760" y="5429264"/>
            <a:ext cx="857060" cy="970644"/>
          </a:xfrm>
          <a:prstGeom prst="rect">
            <a:avLst/>
          </a:prstGeom>
        </p:spPr>
      </p:pic>
      <p:pic>
        <p:nvPicPr>
          <p:cNvPr id="13" name="Picture 12" descr="newlogoevasion_transp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8926" y="5500702"/>
            <a:ext cx="2245498" cy="981564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B949-2005-44F5-A9E8-131488A1FB1D}" type="slidenum">
              <a:rPr lang="zh-CN" altLang="en-US" smtClean="0"/>
              <a:pPr/>
              <a:t>135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Introduction</a:t>
            </a:r>
          </a:p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Previous work</a:t>
            </a:r>
          </a:p>
          <a:p>
            <a:r>
              <a:rPr lang="en-US" altLang="zh-CN" dirty="0" smtClean="0"/>
              <a:t>Strategy overview</a:t>
            </a:r>
          </a:p>
          <a:p>
            <a:r>
              <a:rPr lang="en-US" altLang="zh-CN" dirty="0" smtClean="0"/>
              <a:t>Contributions</a:t>
            </a:r>
          </a:p>
          <a:p>
            <a:r>
              <a:rPr lang="en-US" altLang="zh-CN" dirty="0" smtClean="0"/>
              <a:t>Conclusion</a:t>
            </a:r>
            <a:endParaRPr lang="zh-CN" alt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785786" y="2571744"/>
            <a:ext cx="2786082" cy="571504"/>
          </a:xfrm>
          <a:prstGeom prst="roundRect">
            <a:avLst/>
          </a:prstGeom>
          <a:noFill/>
          <a:ln w="63500" cap="rnd" cmpd="sng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B949-2005-44F5-A9E8-131488A1FB1D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  <p:transition advTm="3718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Previous work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3D </a:t>
            </a:r>
            <a:r>
              <a:rPr lang="en-US" altLang="zh-CN" dirty="0" err="1" smtClean="0"/>
              <a:t>Navier</a:t>
            </a:r>
            <a:r>
              <a:rPr lang="en-US" altLang="zh-CN" dirty="0" smtClean="0"/>
              <a:t>-Stokes simulation</a:t>
            </a:r>
          </a:p>
          <a:p>
            <a:r>
              <a:rPr lang="en-US" altLang="zh-CN" dirty="0" smtClean="0"/>
              <a:t>2D depth-averaged simulation</a:t>
            </a:r>
          </a:p>
          <a:p>
            <a:r>
              <a:rPr lang="en-US" altLang="zh-CN" dirty="0" smtClean="0"/>
              <a:t>2D simulation </a:t>
            </a:r>
          </a:p>
          <a:p>
            <a:r>
              <a:rPr lang="en-US" altLang="zh-CN" dirty="0" smtClean="0"/>
              <a:t>Surface wave models (2D) 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B949-2005-44F5-A9E8-131488A1FB1D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  <p:transition advTm="8938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Previous work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3D </a:t>
            </a:r>
            <a:r>
              <a:rPr lang="en-US" altLang="zh-CN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Navier</a:t>
            </a:r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-Stokes simulation</a:t>
            </a:r>
          </a:p>
          <a:p>
            <a:r>
              <a:rPr lang="en-US" altLang="zh-CN" dirty="0" smtClean="0"/>
              <a:t>2D depth-averaged simulation </a:t>
            </a:r>
          </a:p>
          <a:p>
            <a:r>
              <a:rPr lang="en-US" altLang="zh-CN" dirty="0" smtClean="0"/>
              <a:t>2D simulation</a:t>
            </a:r>
          </a:p>
          <a:p>
            <a:r>
              <a:rPr lang="en-US" altLang="zh-CN" dirty="0" smtClean="0"/>
              <a:t>Surface wave models (2D) </a:t>
            </a:r>
            <a:endParaRPr lang="zh-CN" alt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785786" y="1857364"/>
            <a:ext cx="5214974" cy="571504"/>
          </a:xfrm>
          <a:prstGeom prst="roundRect">
            <a:avLst/>
          </a:prstGeom>
          <a:noFill/>
          <a:ln w="63500" cap="rnd" cmpd="sng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B949-2005-44F5-A9E8-131488A1FB1D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  <p:transition advTm="1672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155448"/>
            <a:ext cx="8786842" cy="125272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				               </a:t>
            </a:r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Previous work 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3D NS simulation: Equations of liquids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686800" cy="5082809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Incompressible Navier-Stokes equations </a:t>
            </a:r>
          </a:p>
          <a:p>
            <a:pPr lvl="1"/>
            <a:r>
              <a:rPr lang="en-US" altLang="zh-CN" dirty="0" smtClean="0"/>
              <a:t>Momentum conservation</a:t>
            </a:r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>
              <a:buNone/>
            </a:pPr>
            <a:r>
              <a:rPr lang="en-US" altLang="zh-CN" dirty="0" smtClean="0"/>
              <a:t> </a:t>
            </a:r>
          </a:p>
          <a:p>
            <a:pPr lvl="1"/>
            <a:r>
              <a:rPr lang="en-US" altLang="zh-CN" dirty="0" smtClean="0"/>
              <a:t>Volume conservation</a:t>
            </a:r>
          </a:p>
          <a:p>
            <a:pPr lvl="1"/>
            <a:endParaRPr lang="en-US" altLang="zh-CN" dirty="0" smtClean="0"/>
          </a:p>
          <a:p>
            <a:pPr lvl="1">
              <a:buNone/>
            </a:pPr>
            <a:endParaRPr lang="en-US" altLang="zh-CN" dirty="0" smtClean="0"/>
          </a:p>
          <a:p>
            <a:pPr lvl="1"/>
            <a:r>
              <a:rPr lang="en-US" altLang="zh-CN" dirty="0" smtClean="0"/>
              <a:t>Boundary conditions</a:t>
            </a:r>
          </a:p>
          <a:p>
            <a:pPr lvl="1"/>
            <a:endParaRPr lang="en-US" altLang="zh-CN" dirty="0" smtClean="0"/>
          </a:p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Computational Fluid Dynamics  (CFD)</a:t>
            </a:r>
          </a:p>
          <a:p>
            <a:pPr lvl="1"/>
            <a:r>
              <a:rPr lang="en-US" altLang="zh-CN" dirty="0" smtClean="0"/>
              <a:t>Numerical methods</a:t>
            </a:r>
          </a:p>
          <a:p>
            <a:endParaRPr lang="en-US" altLang="zh-CN" dirty="0" smtClean="0"/>
          </a:p>
          <a:p>
            <a:pPr lvl="1"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endParaRPr lang="zh-CN" alt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214546" y="2571744"/>
          <a:ext cx="5929354" cy="1238409"/>
        </p:xfrm>
        <a:graphic>
          <a:graphicData uri="http://schemas.openxmlformats.org/presentationml/2006/ole">
            <p:oleObj spid="_x0000_s226306" name="Equation" r:id="rId4" imgW="2006280" imgH="419040" progId="Equation.3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214678" y="4143380"/>
          <a:ext cx="2071702" cy="690567"/>
        </p:xfrm>
        <a:graphic>
          <a:graphicData uri="http://schemas.openxmlformats.org/presentationml/2006/ole">
            <p:oleObj spid="_x0000_s226307" name="Equation" r:id="rId5" imgW="533160" imgH="177480" progId="Equation.3">
              <p:embed/>
            </p:oleObj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B949-2005-44F5-A9E8-131488A1FB1D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  <p:transition advTm="55391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CFD </a:t>
            </a:r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</a:t>
            </a:r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CG fluid animation</a:t>
            </a:r>
          </a:p>
          <a:p>
            <a:pPr lvl="1"/>
            <a:r>
              <a:rPr lang="en-US" altLang="zh-CN" dirty="0" smtClean="0"/>
              <a:t>Stable solver [stam99]</a:t>
            </a:r>
          </a:p>
          <a:p>
            <a:r>
              <a:rPr lang="en-US" altLang="zh-CN" dirty="0" smtClean="0"/>
              <a:t>Two approaches</a:t>
            </a:r>
          </a:p>
          <a:p>
            <a:pPr lvl="1"/>
            <a:r>
              <a:rPr lang="en-US" altLang="zh-CN" dirty="0" err="1" smtClean="0"/>
              <a:t>Eulerian</a:t>
            </a:r>
            <a:r>
              <a:rPr lang="en-US" altLang="zh-CN" dirty="0" smtClean="0"/>
              <a:t> :   defines quantities at fixed point</a:t>
            </a:r>
          </a:p>
          <a:p>
            <a:pPr lvl="1"/>
            <a:r>
              <a:rPr lang="en-US" altLang="zh-CN" dirty="0" err="1" smtClean="0"/>
              <a:t>Lagrangian</a:t>
            </a:r>
            <a:r>
              <a:rPr lang="en-US" altLang="zh-CN" dirty="0" smtClean="0"/>
              <a:t>: defines quantities at particles</a:t>
            </a:r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2"/>
            <a:endParaRPr lang="zh-CN" alt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686800" cy="125272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				               </a:t>
            </a:r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Previous work 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3D NS simulation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B949-2005-44F5-A9E8-131488A1FB1D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  <p:transition advTm="38843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animation  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[EMF02] </a:t>
            </a:r>
          </a:p>
          <a:p>
            <a:pPr lvl="1"/>
            <a:r>
              <a:rPr lang="en-US" altLang="zh-CN" dirty="0" smtClean="0"/>
              <a:t>Solve  NSE  numerically on a </a:t>
            </a:r>
            <a:r>
              <a:rPr lang="en-US" altLang="zh-CN" dirty="0" smtClean="0">
                <a:solidFill>
                  <a:schemeClr val="accent1"/>
                </a:solidFill>
              </a:rPr>
              <a:t>grid</a:t>
            </a:r>
            <a:r>
              <a:rPr lang="en-US" altLang="zh-CN" dirty="0" smtClean="0"/>
              <a:t> to get velocities  </a:t>
            </a:r>
          </a:p>
          <a:p>
            <a:pPr lvl="1"/>
            <a:r>
              <a:rPr lang="en-US" altLang="zh-CN" dirty="0" smtClean="0"/>
              <a:t>Use  </a:t>
            </a:r>
            <a:r>
              <a:rPr lang="en-US" altLang="zh-CN" i="1" dirty="0" smtClean="0"/>
              <a:t>level-set  </a:t>
            </a:r>
            <a:r>
              <a:rPr lang="en-US" altLang="zh-CN" dirty="0" smtClean="0"/>
              <a:t>to track water-air interface</a:t>
            </a:r>
          </a:p>
          <a:p>
            <a:pPr lvl="1"/>
            <a:endParaRPr lang="en-US" altLang="zh-CN" dirty="0" smtClean="0"/>
          </a:p>
          <a:p>
            <a:pPr lvl="2">
              <a:buNone/>
            </a:pPr>
            <a:endParaRPr lang="zh-CN" alt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686800" cy="125272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				               </a:t>
            </a:r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Previous work 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3D NS simulation: </a:t>
            </a:r>
            <a:r>
              <a:rPr lang="en-US" altLang="zh-CN" dirty="0" err="1" smtClean="0"/>
              <a:t>Eulerian</a:t>
            </a:r>
            <a:r>
              <a:rPr lang="en-US" altLang="zh-CN" dirty="0" smtClean="0"/>
              <a:t> approach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B949-2005-44F5-A9E8-131488A1FB1D}" type="slidenum">
              <a:rPr lang="zh-CN" altLang="en-US" smtClean="0"/>
              <a:pPr/>
              <a:t>19</a:t>
            </a:fld>
            <a:endParaRPr lang="zh-CN" altLang="en-US"/>
          </a:p>
        </p:txBody>
      </p:sp>
      <p:pic>
        <p:nvPicPr>
          <p:cNvPr id="32460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3571876"/>
            <a:ext cx="4143404" cy="3116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38843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Introduction</a:t>
            </a:r>
          </a:p>
          <a:p>
            <a:r>
              <a:rPr lang="en-US" altLang="zh-CN" dirty="0" smtClean="0"/>
              <a:t>Previous work</a:t>
            </a:r>
          </a:p>
          <a:p>
            <a:r>
              <a:rPr lang="en-US" altLang="zh-CN" dirty="0" smtClean="0"/>
              <a:t>Strategy overview</a:t>
            </a:r>
          </a:p>
          <a:p>
            <a:r>
              <a:rPr lang="en-US" altLang="zh-CN" dirty="0" smtClean="0"/>
              <a:t>Contributions</a:t>
            </a:r>
          </a:p>
          <a:p>
            <a:r>
              <a:rPr lang="en-US" altLang="zh-CN" dirty="0" smtClean="0"/>
              <a:t>Conclusion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B949-2005-44F5-A9E8-131488A1FB1D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  <p:transition advTm="32922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686800" cy="125272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				               </a:t>
            </a:r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Previous work 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3D NS simulation: </a:t>
            </a:r>
            <a:r>
              <a:rPr lang="en-US" altLang="zh-CN" dirty="0" err="1" smtClean="0"/>
              <a:t>Eulerian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aprroach</a:t>
            </a:r>
            <a:endParaRPr lang="zh-CN" alt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143372" y="2357430"/>
            <a:ext cx="4543428" cy="4043370"/>
          </a:xfrm>
        </p:spPr>
        <p:txBody>
          <a:bodyPr/>
          <a:lstStyle/>
          <a:p>
            <a:pPr>
              <a:buNone/>
            </a:pPr>
            <a:r>
              <a:rPr lang="en-US" altLang="zh-CN" dirty="0" smtClean="0"/>
              <a:t>Pouring water in a glass [EMF02]</a:t>
            </a:r>
          </a:p>
          <a:p>
            <a:pPr>
              <a:buNone/>
            </a:pPr>
            <a:r>
              <a:rPr lang="en-US" altLang="zh-CN" dirty="0" smtClean="0">
                <a:solidFill>
                  <a:schemeClr val="accent1"/>
                </a:solidFill>
              </a:rPr>
              <a:t>15 minutes per frame</a:t>
            </a:r>
          </a:p>
          <a:p>
            <a:pPr>
              <a:buNone/>
            </a:pPr>
            <a:r>
              <a:rPr lang="en-US" altLang="zh-CN" dirty="0" smtClean="0">
                <a:solidFill>
                  <a:schemeClr val="accent1"/>
                </a:solidFill>
              </a:rPr>
              <a:t> </a:t>
            </a:r>
            <a:r>
              <a:rPr lang="en-US" altLang="zh-CN" dirty="0" smtClean="0"/>
              <a:t>55 x 120 x55 grids</a:t>
            </a:r>
          </a:p>
          <a:p>
            <a:pPr>
              <a:buNone/>
            </a:pPr>
            <a:endParaRPr lang="zh-CN" altLang="en-US" dirty="0">
              <a:solidFill>
                <a:schemeClr val="accent1"/>
              </a:solidFill>
            </a:endParaRPr>
          </a:p>
        </p:txBody>
      </p:sp>
      <p:pic>
        <p:nvPicPr>
          <p:cNvPr id="22733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714488"/>
            <a:ext cx="2928958" cy="4949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3929026" y="5357826"/>
            <a:ext cx="52149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/>
              <a:t>Computationally expensive!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B949-2005-44F5-A9E8-131488A1FB1D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</p:cSld>
  <p:clrMapOvr>
    <a:masterClrMapping/>
  </p:clrMapOvr>
  <p:transition advTm="20953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9258336" cy="4625609"/>
          </a:xfrm>
        </p:spPr>
        <p:txBody>
          <a:bodyPr>
            <a:normAutofit/>
          </a:bodyPr>
          <a:lstStyle/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Poorly scalable  </a:t>
            </a:r>
          </a:p>
          <a:p>
            <a:pPr lvl="1"/>
            <a:r>
              <a:rPr lang="en-US" altLang="zh-CN" dirty="0" smtClean="0"/>
              <a:t>CG </a:t>
            </a:r>
            <a:r>
              <a:rPr lang="en-US" altLang="zh-CN" sz="2400" dirty="0" smtClean="0"/>
              <a:t>(stable solver): </a:t>
            </a:r>
            <a:r>
              <a:rPr lang="en-US" altLang="zh-CN" dirty="0" smtClean="0"/>
              <a:t>O(N^3)</a:t>
            </a:r>
          </a:p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Difficult to control for artists</a:t>
            </a:r>
          </a:p>
          <a:p>
            <a:pPr lvl="1"/>
            <a:r>
              <a:rPr lang="en-US" altLang="zh-CN" dirty="0" smtClean="0">
                <a:sym typeface="Wingdings" pitchFamily="2" charset="2"/>
              </a:rPr>
              <a:t>Water Behavior   Initial values, boundary conditions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No intuitive relation</a:t>
            </a:r>
          </a:p>
          <a:p>
            <a:pPr lvl="2">
              <a:buNone/>
            </a:pPr>
            <a:r>
              <a:rPr lang="en-US" altLang="zh-CN" dirty="0" smtClean="0"/>
              <a:t>  </a:t>
            </a:r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686800" cy="125272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				               </a:t>
            </a:r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Previous work 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3D NS simulation: </a:t>
            </a:r>
            <a:r>
              <a:rPr lang="en-US" altLang="zh-CN" dirty="0" err="1" smtClean="0"/>
              <a:t>Eulerian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aprroach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B949-2005-44F5-A9E8-131488A1FB1D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</p:cSld>
  <p:clrMapOvr>
    <a:masterClrMapping/>
  </p:clrMapOvr>
  <p:transition advTm="41203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686800" cy="4625609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Smoothed Particle Hydrodynamics (SPH) </a:t>
            </a:r>
            <a:r>
              <a:rPr lang="en-US" altLang="zh-CN" sz="2400" dirty="0" smtClean="0"/>
              <a:t>[MCG03]</a:t>
            </a:r>
          </a:p>
          <a:p>
            <a:pPr lvl="1"/>
            <a:r>
              <a:rPr lang="en-US" altLang="zh-CN" dirty="0" smtClean="0"/>
              <a:t>Solve  NSE in the “Lagrangian formalism”</a:t>
            </a:r>
          </a:p>
          <a:p>
            <a:r>
              <a:rPr lang="en-US" altLang="zh-CN" dirty="0" smtClean="0"/>
              <a:t> </a:t>
            </a:r>
            <a:r>
              <a:rPr lang="en-US" altLang="zh-CN" b="1" dirty="0" smtClean="0"/>
              <a:t>Compared with </a:t>
            </a:r>
            <a:r>
              <a:rPr lang="en-US" altLang="zh-CN" b="1" dirty="0" err="1" smtClean="0"/>
              <a:t>Eulerian</a:t>
            </a:r>
            <a:r>
              <a:rPr lang="en-US" altLang="zh-CN" b="1" dirty="0" smtClean="0"/>
              <a:t> approach</a:t>
            </a:r>
          </a:p>
          <a:p>
            <a:pPr lvl="1"/>
            <a:r>
              <a:rPr lang="en-US" altLang="zh-CN" dirty="0" smtClean="0"/>
              <a:t>Easier  adaptive to complex domain </a:t>
            </a:r>
          </a:p>
          <a:p>
            <a:pPr lvl="1"/>
            <a:r>
              <a:rPr lang="en-US" altLang="zh-CN" dirty="0" smtClean="0"/>
              <a:t>Difficult to reconstruct </a:t>
            </a:r>
            <a:br>
              <a:rPr lang="en-US" altLang="zh-CN" dirty="0" smtClean="0"/>
            </a:br>
            <a:r>
              <a:rPr lang="en-US" altLang="zh-CN" dirty="0" smtClean="0"/>
              <a:t>a smooth surface</a:t>
            </a:r>
          </a:p>
          <a:p>
            <a:r>
              <a:rPr lang="en-US" altLang="zh-CN" b="1" dirty="0" smtClean="0"/>
              <a:t>For our purpose</a:t>
            </a:r>
          </a:p>
          <a:p>
            <a:pPr lvl="1"/>
            <a:r>
              <a:rPr lang="en-US" altLang="zh-CN" dirty="0" smtClean="0"/>
              <a:t>Similar problems </a:t>
            </a:r>
            <a:br>
              <a:rPr lang="en-US" altLang="zh-CN" dirty="0" smtClean="0"/>
            </a:br>
            <a:r>
              <a:rPr lang="en-US" altLang="zh-CN" dirty="0" smtClean="0"/>
              <a:t>as  </a:t>
            </a:r>
            <a:r>
              <a:rPr lang="en-US" altLang="zh-CN" dirty="0" err="1" smtClean="0"/>
              <a:t>Eulerian</a:t>
            </a:r>
            <a:r>
              <a:rPr lang="en-US" altLang="zh-CN" dirty="0" smtClean="0"/>
              <a:t> approach</a:t>
            </a:r>
          </a:p>
          <a:p>
            <a:pPr>
              <a:buNone/>
            </a:pPr>
            <a:endParaRPr lang="en-US" altLang="zh-CN" dirty="0" smtClean="0"/>
          </a:p>
          <a:p>
            <a:pPr lvl="1"/>
            <a:endParaRPr lang="zh-CN" alt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214346" y="155448"/>
            <a:ext cx="9358346" cy="125272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				                      </a:t>
            </a:r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Previous work 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  3D NS simulation: </a:t>
            </a:r>
            <a:r>
              <a:rPr lang="en-US" altLang="zh-CN" dirty="0" err="1" smtClean="0"/>
              <a:t>Lagrangian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aprroach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B949-2005-44F5-A9E8-131488A1FB1D}" type="slidenum">
              <a:rPr lang="zh-CN" altLang="en-US" smtClean="0"/>
              <a:pPr/>
              <a:t>22</a:t>
            </a:fld>
            <a:endParaRPr lang="zh-CN" altLang="en-US"/>
          </a:p>
        </p:txBody>
      </p:sp>
      <p:pic>
        <p:nvPicPr>
          <p:cNvPr id="3174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3357562"/>
            <a:ext cx="2293917" cy="309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6572232" y="5903893"/>
            <a:ext cx="2571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</a:rPr>
              <a:t>2200 particles</a:t>
            </a:r>
          </a:p>
          <a:p>
            <a:r>
              <a:rPr lang="en-US" altLang="zh-CN" sz="2800" dirty="0" smtClean="0"/>
              <a:t>5 fps</a:t>
            </a:r>
            <a:endParaRPr lang="zh-CN" altLang="en-US" sz="2800" dirty="0"/>
          </a:p>
        </p:txBody>
      </p:sp>
    </p:spTree>
  </p:cSld>
  <p:clrMapOvr>
    <a:masterClrMapping/>
  </p:clrMapOvr>
  <p:transition advTm="31797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Previous work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3D </a:t>
            </a:r>
            <a:r>
              <a:rPr lang="en-US" altLang="zh-CN" dirty="0" err="1" smtClean="0"/>
              <a:t>Navier</a:t>
            </a:r>
            <a:r>
              <a:rPr lang="en-US" altLang="zh-CN" dirty="0" smtClean="0"/>
              <a:t>-Stokes simulation</a:t>
            </a:r>
          </a:p>
          <a:p>
            <a:r>
              <a:rPr lang="en-US" altLang="zh-CN" dirty="0" smtClean="0"/>
              <a:t>2D depth-averaged simulation </a:t>
            </a:r>
          </a:p>
          <a:p>
            <a:r>
              <a:rPr lang="en-US" altLang="zh-CN" dirty="0" smtClean="0"/>
              <a:t>2D simulation</a:t>
            </a:r>
          </a:p>
          <a:p>
            <a:r>
              <a:rPr lang="en-US" altLang="zh-CN" dirty="0" smtClean="0"/>
              <a:t>Surface wave models  (2D) </a:t>
            </a:r>
            <a:endParaRPr lang="zh-CN" alt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785786" y="2571744"/>
            <a:ext cx="5500726" cy="571504"/>
          </a:xfrm>
          <a:prstGeom prst="roundRect">
            <a:avLst/>
          </a:prstGeom>
          <a:noFill/>
          <a:ln w="63500" cap="rnd" cmpd="sng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B949-2005-44F5-A9E8-131488A1FB1D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</p:cSld>
  <p:clrMapOvr>
    <a:masterClrMapping/>
  </p:clrMapOvr>
  <p:transition advTm="7797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                                             Previous work 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2D depth-averaged simulation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686800" cy="4625609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2D Shallow Water model [Mol95]</a:t>
            </a:r>
          </a:p>
          <a:p>
            <a:pPr lvl="1"/>
            <a:r>
              <a:rPr lang="en-US" altLang="zh-CN" dirty="0" smtClean="0"/>
              <a:t>Commonly used in Hydraulics for simulating rivers</a:t>
            </a:r>
          </a:p>
          <a:p>
            <a:pPr lvl="1"/>
            <a:r>
              <a:rPr lang="en-US" altLang="zh-CN" dirty="0" smtClean="0"/>
              <a:t>Assumptions</a:t>
            </a:r>
          </a:p>
          <a:p>
            <a:pPr lvl="2"/>
            <a:r>
              <a:rPr lang="en-US" altLang="zh-CN" dirty="0" smtClean="0"/>
              <a:t>Hydrostatic  approximation </a:t>
            </a:r>
          </a:p>
          <a:p>
            <a:pPr lvl="2">
              <a:buNone/>
            </a:pPr>
            <a:r>
              <a:rPr lang="en-US" altLang="zh-CN" dirty="0" smtClean="0"/>
              <a:t>			</a:t>
            </a:r>
          </a:p>
          <a:p>
            <a:endParaRPr lang="en-US" altLang="zh-CN" dirty="0" smtClean="0"/>
          </a:p>
          <a:p>
            <a:pPr lvl="2"/>
            <a:r>
              <a:rPr lang="en-US" altLang="zh-CN" dirty="0" smtClean="0"/>
              <a:t>No vertical water motion</a:t>
            </a:r>
          </a:p>
          <a:p>
            <a:pPr lvl="1"/>
            <a:r>
              <a:rPr lang="en-US" altLang="zh-CN" dirty="0" smtClean="0"/>
              <a:t>Integrate the NS equations along vertical direction</a:t>
            </a:r>
          </a:p>
          <a:p>
            <a:pPr lvl="1">
              <a:buNone/>
            </a:pPr>
            <a:r>
              <a:rPr lang="en-US" altLang="zh-CN" dirty="0" smtClean="0"/>
              <a:t>     </a:t>
            </a:r>
            <a:r>
              <a:rPr lang="en-US" altLang="zh-CN" sz="2400" dirty="0" smtClean="0"/>
              <a:t>Unknowns:</a:t>
            </a:r>
          </a:p>
          <a:p>
            <a:pPr lvl="1">
              <a:buNone/>
            </a:pPr>
            <a:r>
              <a:rPr lang="en-US" altLang="zh-CN" sz="2400" dirty="0" smtClean="0"/>
              <a:t> depth-averaged velocity  &amp;  elevation of water surface</a:t>
            </a:r>
          </a:p>
          <a:p>
            <a:pPr lvl="2"/>
            <a:endParaRPr lang="en-US" altLang="zh-CN" dirty="0" smtClean="0"/>
          </a:p>
        </p:txBody>
      </p:sp>
      <p:graphicFrame>
        <p:nvGraphicFramePr>
          <p:cNvPr id="309251" name="Object 3"/>
          <p:cNvGraphicFramePr>
            <a:graphicFrameLocks noChangeAspect="1"/>
          </p:cNvGraphicFramePr>
          <p:nvPr/>
        </p:nvGraphicFramePr>
        <p:xfrm>
          <a:off x="5286380" y="3143248"/>
          <a:ext cx="2041670" cy="1241230"/>
        </p:xfrm>
        <a:graphic>
          <a:graphicData uri="http://schemas.openxmlformats.org/presentationml/2006/ole">
            <p:oleObj spid="_x0000_s309251" name="Equation" r:id="rId4" imgW="647640" imgH="393480" progId="Equation.3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B949-2005-44F5-A9E8-131488A1FB1D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</p:cSld>
  <p:clrMapOvr>
    <a:masterClrMapping/>
  </p:clrMapOvr>
  <p:transition advTm="13859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                                             Previous work 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2D depth-averaged simulation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Properties</a:t>
            </a:r>
          </a:p>
          <a:p>
            <a:pPr lvl="1"/>
            <a:r>
              <a:rPr lang="en-US" altLang="zh-CN" dirty="0" smtClean="0"/>
              <a:t>A lot faster than 3D N-S simulation</a:t>
            </a:r>
          </a:p>
          <a:p>
            <a:pPr lvl="1"/>
            <a:r>
              <a:rPr lang="en-US" altLang="zh-CN" dirty="0" smtClean="0"/>
              <a:t>Loss some 3D  surface features (e.g. overturning )</a:t>
            </a:r>
          </a:p>
          <a:p>
            <a:pPr lvl="1"/>
            <a:r>
              <a:rPr lang="en-US" altLang="zh-CN" dirty="0" smtClean="0"/>
              <a:t>Shallow waves (  wavelength &gt;&gt; depth)</a:t>
            </a:r>
          </a:p>
          <a:p>
            <a:r>
              <a:rPr lang="en-US" altLang="zh-CN" dirty="0" smtClean="0"/>
              <a:t>For our purpose</a:t>
            </a:r>
          </a:p>
          <a:p>
            <a:pPr lvl="1"/>
            <a:r>
              <a:rPr lang="en-US" altLang="zh-CN" dirty="0" smtClean="0"/>
              <a:t>Still too expensive, especially for large rivers </a:t>
            </a:r>
          </a:p>
          <a:p>
            <a:pPr lvl="1"/>
            <a:r>
              <a:rPr lang="en-US" altLang="zh-CN" dirty="0" smtClean="0"/>
              <a:t>Bounded domain (like other simulation). </a:t>
            </a:r>
          </a:p>
          <a:p>
            <a:pPr lvl="1"/>
            <a:endParaRPr lang="en-US" altLang="zh-CN" dirty="0" smtClean="0"/>
          </a:p>
          <a:p>
            <a:pPr lvl="2"/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B949-2005-44F5-A9E8-131488A1FB1D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</p:cSld>
  <p:clrMapOvr>
    <a:masterClrMapping/>
  </p:clrMapOvr>
  <p:transition advTm="86093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                                          </a:t>
            </a:r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Previous work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altLang="zh-CN" dirty="0" smtClean="0"/>
              <a:t>2D depth-averaged simulation</a:t>
            </a:r>
            <a:endParaRPr lang="en-US" b="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686800" cy="4625609"/>
          </a:xfrm>
        </p:spPr>
        <p:txBody>
          <a:bodyPr>
            <a:normAutofit/>
          </a:bodyPr>
          <a:lstStyle/>
          <a:p>
            <a:r>
              <a:rPr lang="en-US" dirty="0" smtClean="0"/>
              <a:t>Linear  wave equation [KM90]</a:t>
            </a:r>
          </a:p>
          <a:p>
            <a:pPr lvl="1"/>
            <a:r>
              <a:rPr lang="en-US" dirty="0" smtClean="0"/>
              <a:t>Simplified from shallow water model</a:t>
            </a:r>
          </a:p>
          <a:p>
            <a:pPr lvl="1"/>
            <a:r>
              <a:rPr lang="en-US" dirty="0" smtClean="0"/>
              <a:t>Assumptions </a:t>
            </a:r>
          </a:p>
          <a:p>
            <a:pPr lvl="2"/>
            <a:r>
              <a:rPr lang="en-US" dirty="0" smtClean="0"/>
              <a:t>constant water depth,  no advection term</a:t>
            </a:r>
          </a:p>
          <a:p>
            <a:pPr lvl="1"/>
            <a:r>
              <a:rPr lang="en-US" dirty="0" smtClean="0"/>
              <a:t>Properties</a:t>
            </a:r>
          </a:p>
          <a:p>
            <a:pPr lvl="2"/>
            <a:r>
              <a:rPr lang="en-US" dirty="0" smtClean="0"/>
              <a:t>Fast,  can’t simulate river flow</a:t>
            </a:r>
          </a:p>
          <a:p>
            <a:pPr lvl="3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B949-2005-44F5-A9E8-131488A1FB1D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</p:cSld>
  <p:clrMapOvr>
    <a:masterClrMapping/>
  </p:clrMapOvr>
  <p:transition advTm="35266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                                          </a:t>
            </a:r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Previous work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altLang="zh-CN" dirty="0" smtClean="0"/>
              <a:t> Combined with 3D NS simulation</a:t>
            </a:r>
            <a:endParaRPr lang="en-US" b="0" dirty="0">
              <a:solidFill>
                <a:schemeClr val="accent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214942" y="2000240"/>
            <a:ext cx="4357718" cy="4400560"/>
          </a:xfrm>
        </p:spPr>
        <p:txBody>
          <a:bodyPr/>
          <a:lstStyle/>
          <a:p>
            <a:pPr>
              <a:buNone/>
            </a:pPr>
            <a:r>
              <a:rPr lang="en-US" altLang="zh-CN" dirty="0" smtClean="0"/>
              <a:t>[Irving et al. 06]</a:t>
            </a:r>
          </a:p>
          <a:p>
            <a:pPr>
              <a:buNone/>
            </a:pPr>
            <a:r>
              <a:rPr lang="en-US" altLang="zh-CN" dirty="0" smtClean="0">
                <a:solidFill>
                  <a:schemeClr val="accent1"/>
                </a:solidFill>
              </a:rPr>
              <a:t>20 processors</a:t>
            </a:r>
          </a:p>
          <a:p>
            <a:pPr>
              <a:buNone/>
            </a:pPr>
            <a:r>
              <a:rPr lang="en-US" altLang="zh-CN" dirty="0" smtClean="0">
                <a:solidFill>
                  <a:schemeClr val="accent1"/>
                </a:solidFill>
              </a:rPr>
              <a:t>25 minutes per frame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3116"/>
            <a:ext cx="5072066" cy="3881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B949-2005-44F5-A9E8-131488A1FB1D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</p:cSld>
  <p:clrMapOvr>
    <a:masterClrMapping/>
  </p:clrMapOvr>
  <p:transition advTm="35266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Previous work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3D </a:t>
            </a:r>
            <a:r>
              <a:rPr lang="en-US" altLang="zh-CN" dirty="0" err="1" smtClean="0"/>
              <a:t>Navier</a:t>
            </a:r>
            <a:r>
              <a:rPr lang="en-US" altLang="zh-CN" dirty="0" smtClean="0"/>
              <a:t>-Stokes simulation</a:t>
            </a:r>
          </a:p>
          <a:p>
            <a:r>
              <a:rPr lang="en-US" altLang="zh-CN" dirty="0" smtClean="0"/>
              <a:t>2D depth-averaged simulation</a:t>
            </a:r>
          </a:p>
          <a:p>
            <a:r>
              <a:rPr lang="en-US" altLang="zh-CN" dirty="0" smtClean="0">
                <a:effectLst/>
              </a:rPr>
              <a:t>2D simulation</a:t>
            </a:r>
          </a:p>
          <a:p>
            <a:r>
              <a:rPr lang="en-US" altLang="zh-CN" dirty="0" smtClean="0"/>
              <a:t>Surface wave models  (2D) </a:t>
            </a:r>
            <a:endParaRPr lang="zh-CN" alt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785786" y="3286124"/>
            <a:ext cx="2643206" cy="571504"/>
          </a:xfrm>
          <a:prstGeom prst="roundRect">
            <a:avLst/>
          </a:prstGeom>
          <a:noFill/>
          <a:ln w="63500" cap="rnd" cmpd="sng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B949-2005-44F5-A9E8-131488A1FB1D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686800" cy="125272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					     Previous work 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2D simulation:  2D N-S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Simulate 2D velocity by solving 2D N-S</a:t>
            </a:r>
          </a:p>
          <a:p>
            <a:pPr lvl="1"/>
            <a:r>
              <a:rPr lang="en-US" altLang="zh-CN" dirty="0" smtClean="0"/>
              <a:t>no surface elevation simulated </a:t>
            </a:r>
          </a:p>
          <a:p>
            <a:r>
              <a:rPr lang="en-US" altLang="zh-CN" dirty="0" smtClean="0"/>
              <a:t>Use tricks for surface elevation</a:t>
            </a:r>
          </a:p>
          <a:p>
            <a:pPr lvl="1"/>
            <a:r>
              <a:rPr lang="en-US" altLang="zh-CN" dirty="0" smtClean="0"/>
              <a:t>Pressure [CdVL95]  </a:t>
            </a:r>
          </a:p>
          <a:p>
            <a:pPr lvl="1"/>
            <a:r>
              <a:rPr lang="en-US" altLang="zh-CN" dirty="0" smtClean="0"/>
              <a:t>Noise  [TG01] </a:t>
            </a:r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B949-2005-44F5-A9E8-131488A1FB1D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</p:cSld>
  <p:clrMapOvr>
    <a:masterClrMapping/>
  </p:clrMapOvr>
  <p:transition advTm="6775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b="1" dirty="0" smtClean="0"/>
              <a:t>Introduction</a:t>
            </a:r>
          </a:p>
          <a:p>
            <a:r>
              <a:rPr lang="en-US" altLang="zh-CN" dirty="0" smtClean="0"/>
              <a:t>Previous work</a:t>
            </a:r>
          </a:p>
          <a:p>
            <a:r>
              <a:rPr lang="en-US" altLang="zh-CN" dirty="0" smtClean="0"/>
              <a:t>Strategy overview</a:t>
            </a:r>
          </a:p>
          <a:p>
            <a:r>
              <a:rPr lang="en-US" altLang="zh-CN" dirty="0" smtClean="0"/>
              <a:t>Contributions</a:t>
            </a:r>
          </a:p>
          <a:p>
            <a:r>
              <a:rPr lang="en-US" altLang="zh-CN" dirty="0" smtClean="0"/>
              <a:t>Conclusion</a:t>
            </a:r>
            <a:endParaRPr lang="zh-CN" alt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785786" y="1857364"/>
            <a:ext cx="2500330" cy="500066"/>
          </a:xfrm>
          <a:prstGeom prst="roundRect">
            <a:avLst/>
          </a:prstGeom>
          <a:noFill/>
          <a:ln w="63500" cap="rnd" cmpd="sng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B949-2005-44F5-A9E8-131488A1FB1D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  <p:transition advTm="3969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Previous work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3D </a:t>
            </a:r>
            <a:r>
              <a:rPr lang="en-US" altLang="zh-CN" dirty="0" err="1" smtClean="0"/>
              <a:t>Navier</a:t>
            </a:r>
            <a:r>
              <a:rPr lang="en-US" altLang="zh-CN" dirty="0" smtClean="0"/>
              <a:t>-Stokes simulation</a:t>
            </a:r>
          </a:p>
          <a:p>
            <a:r>
              <a:rPr lang="en-US" altLang="zh-CN" dirty="0" smtClean="0"/>
              <a:t>2D depth-averaged simulation</a:t>
            </a:r>
          </a:p>
          <a:p>
            <a:r>
              <a:rPr lang="en-US" altLang="zh-CN" dirty="0" smtClean="0"/>
              <a:t>2D simulation</a:t>
            </a:r>
          </a:p>
          <a:p>
            <a:r>
              <a:rPr lang="en-US" altLang="zh-CN" dirty="0" smtClean="0"/>
              <a:t>Surface wave models  (2D) </a:t>
            </a:r>
            <a:endParaRPr lang="zh-CN" alt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785786" y="4071942"/>
            <a:ext cx="4857784" cy="500066"/>
          </a:xfrm>
          <a:prstGeom prst="roundRect">
            <a:avLst/>
          </a:prstGeom>
          <a:noFill/>
          <a:ln w="63500" cap="rnd" cmpd="sng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B949-2005-44F5-A9E8-131488A1FB1D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                                             Previous work 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Wave models: FFT wave </a:t>
            </a:r>
            <a:r>
              <a:rPr lang="en-US" altLang="zh-CN" sz="2800" dirty="0" smtClean="0"/>
              <a:t>[Tes 01]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5082809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dirty="0" smtClean="0"/>
              <a:t>Assumption</a:t>
            </a:r>
          </a:p>
          <a:p>
            <a:pPr lvl="1"/>
            <a:r>
              <a:rPr lang="en-US" altLang="zh-CN" dirty="0" smtClean="0"/>
              <a:t>Deep water:   wave length </a:t>
            </a:r>
            <a:r>
              <a:rPr lang="en-US" altLang="zh-CN" dirty="0" smtClean="0">
                <a:latin typeface="Symbol" pitchFamily="18" charset="2"/>
              </a:rPr>
              <a:t>&lt;&lt; </a:t>
            </a:r>
            <a:r>
              <a:rPr lang="en-US" altLang="zh-CN" dirty="0" smtClean="0"/>
              <a:t>depth </a:t>
            </a:r>
          </a:p>
          <a:p>
            <a:pPr lvl="1"/>
            <a:r>
              <a:rPr lang="en-US" altLang="zh-CN" dirty="0" smtClean="0"/>
              <a:t>Surface (</a:t>
            </a:r>
            <a:r>
              <a:rPr lang="en-US" altLang="zh-CN" dirty="0" err="1" smtClean="0"/>
              <a:t>heighfield</a:t>
            </a:r>
            <a:r>
              <a:rPr lang="en-US" altLang="zh-CN" dirty="0" smtClean="0"/>
              <a:t>) = </a:t>
            </a:r>
            <a:r>
              <a:rPr lang="en-US" altLang="zh-CN" sz="3400" dirty="0" smtClean="0">
                <a:latin typeface="Symbol" pitchFamily="18" charset="2"/>
              </a:rPr>
              <a:t>S</a:t>
            </a:r>
            <a:r>
              <a:rPr lang="en-US" altLang="zh-CN" dirty="0" smtClean="0"/>
              <a:t> sine waves</a:t>
            </a:r>
          </a:p>
          <a:p>
            <a:r>
              <a:rPr lang="en-US" altLang="zh-CN" dirty="0" smtClean="0"/>
              <a:t>Method</a:t>
            </a:r>
          </a:p>
          <a:p>
            <a:pPr lvl="1"/>
            <a:r>
              <a:rPr lang="en-US" altLang="zh-CN" dirty="0" smtClean="0"/>
              <a:t>Wave spectrum </a:t>
            </a:r>
            <a:r>
              <a:rPr lang="en-US" altLang="zh-CN" dirty="0" smtClean="0">
                <a:sym typeface="Wingdings" pitchFamily="2" charset="2"/>
              </a:rPr>
              <a:t> FFT  surface elevation</a:t>
            </a:r>
          </a:p>
          <a:p>
            <a:pPr lvl="1"/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Properties</a:t>
            </a:r>
          </a:p>
          <a:p>
            <a:pPr lvl="1"/>
            <a:r>
              <a:rPr lang="en-US" altLang="zh-CN" dirty="0" smtClean="0"/>
              <a:t>Fast, nice ocean waves </a:t>
            </a:r>
          </a:p>
          <a:p>
            <a:pPr lvl="1"/>
            <a:r>
              <a:rPr lang="en-US" altLang="zh-CN" dirty="0" smtClean="0"/>
              <a:t>No water flow,   no  boundary</a:t>
            </a:r>
          </a:p>
          <a:p>
            <a:r>
              <a:rPr lang="en-US" altLang="zh-CN" dirty="0" smtClean="0"/>
              <a:t>We use it as texture examples.</a:t>
            </a:r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B949-2005-44F5-A9E8-131488A1FB1D}" type="slidenum">
              <a:rPr lang="zh-CN" altLang="en-US" smtClean="0"/>
              <a:pPr/>
              <a:t>31</a:t>
            </a:fld>
            <a:endParaRPr lang="zh-CN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4143380"/>
            <a:ext cx="3714744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38187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686800" cy="125272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					     Previous work 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Wave models: wave particles </a:t>
            </a:r>
            <a:r>
              <a:rPr lang="en-US" altLang="zh-CN" sz="2800" dirty="0" smtClean="0"/>
              <a:t>[YHK07]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Assumption</a:t>
            </a:r>
          </a:p>
          <a:p>
            <a:pPr lvl="1"/>
            <a:r>
              <a:rPr lang="en-US" altLang="zh-CN" dirty="0" smtClean="0"/>
              <a:t>Height field</a:t>
            </a:r>
          </a:p>
          <a:p>
            <a:r>
              <a:rPr lang="en-US" altLang="zh-CN" dirty="0" smtClean="0"/>
              <a:t>A procedural method</a:t>
            </a:r>
          </a:p>
          <a:p>
            <a:pPr lvl="1"/>
            <a:r>
              <a:rPr lang="en-US" altLang="zh-CN" dirty="0" smtClean="0"/>
              <a:t>Particles on surfaces,  </a:t>
            </a:r>
            <a:r>
              <a:rPr lang="en-US" altLang="zh-CN" dirty="0" err="1" smtClean="0"/>
              <a:t>advected</a:t>
            </a:r>
            <a:r>
              <a:rPr lang="en-US" altLang="zh-CN" dirty="0" smtClean="0"/>
              <a:t> with a fixed  speed </a:t>
            </a:r>
          </a:p>
          <a:p>
            <a:pPr lvl="1"/>
            <a:r>
              <a:rPr lang="en-US" altLang="zh-CN" dirty="0" smtClean="0"/>
              <a:t>Each carries a  wave shape function</a:t>
            </a:r>
          </a:p>
          <a:p>
            <a:pPr lvl="1"/>
            <a:r>
              <a:rPr lang="en-US" altLang="zh-CN" dirty="0" smtClean="0"/>
              <a:t>Superpose all particles </a:t>
            </a:r>
            <a:r>
              <a:rPr lang="en-US" altLang="zh-CN" dirty="0" smtClean="0">
                <a:sym typeface="Wingdings" pitchFamily="2" charset="2"/>
              </a:rPr>
              <a:t></a:t>
            </a:r>
            <a:r>
              <a:rPr lang="en-US" altLang="zh-CN" dirty="0" smtClean="0"/>
              <a:t> height field</a:t>
            </a:r>
          </a:p>
          <a:p>
            <a:r>
              <a:rPr lang="en-US" altLang="zh-CN" dirty="0" smtClean="0"/>
              <a:t>Properties</a:t>
            </a:r>
          </a:p>
          <a:p>
            <a:pPr lvl="1"/>
            <a:r>
              <a:rPr lang="en-US" altLang="zh-CN" dirty="0" smtClean="0"/>
              <a:t>Imitate object-water interaction</a:t>
            </a:r>
          </a:p>
          <a:p>
            <a:pPr lvl="1"/>
            <a:r>
              <a:rPr lang="en-US" altLang="zh-CN" dirty="0" smtClean="0"/>
              <a:t>No water flow</a:t>
            </a:r>
          </a:p>
          <a:p>
            <a:endParaRPr lang="zh-CN" altLang="en-US" dirty="0"/>
          </a:p>
        </p:txBody>
      </p:sp>
      <p:pic>
        <p:nvPicPr>
          <p:cNvPr id="6656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571612"/>
            <a:ext cx="4857752" cy="122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B949-2005-44F5-A9E8-131488A1FB1D}" type="slidenum">
              <a:rPr lang="zh-CN" altLang="en-US" smtClean="0"/>
              <a:pPr/>
              <a:t>32</a:t>
            </a:fld>
            <a:endParaRPr lang="zh-CN" altLang="en-US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4714884"/>
            <a:ext cx="3357554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6775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                                          </a:t>
            </a:r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Previous work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Wave models:  explicit wave trains</a:t>
            </a:r>
            <a:endParaRPr lang="en-US" sz="4000" b="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686800" cy="462560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Superpose sine waves [FR86, Pea86]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Dynamic wave tracing [GS00]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Ship wave [Gla02]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B949-2005-44F5-A9E8-131488A1FB1D}" type="slidenum">
              <a:rPr lang="zh-CN" altLang="en-US" smtClean="0"/>
              <a:pPr/>
              <a:t>33</a:t>
            </a:fld>
            <a:endParaRPr lang="zh-CN" altLang="en-US"/>
          </a:p>
        </p:txBody>
      </p:sp>
      <p:pic>
        <p:nvPicPr>
          <p:cNvPr id="35532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286124"/>
            <a:ext cx="29622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928662" y="5572140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[Gla02]</a:t>
            </a:r>
            <a:endParaRPr lang="zh-CN" altLang="en-US" sz="2800" dirty="0"/>
          </a:p>
        </p:txBody>
      </p:sp>
      <p:pic>
        <p:nvPicPr>
          <p:cNvPr id="35533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3286124"/>
            <a:ext cx="2286016" cy="2239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000496" y="5572140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[GS00]</a:t>
            </a:r>
            <a:endParaRPr lang="zh-CN" altLang="en-US" sz="2800" dirty="0"/>
          </a:p>
        </p:txBody>
      </p:sp>
      <p:pic>
        <p:nvPicPr>
          <p:cNvPr id="35533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00695" y="3286124"/>
            <a:ext cx="3129023" cy="2202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6572264" y="5572140"/>
            <a:ext cx="1490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[Pea86]</a:t>
            </a:r>
            <a:endParaRPr lang="zh-CN" alt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571736" y="6334780"/>
            <a:ext cx="4786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Not for river flow</a:t>
            </a:r>
            <a:endParaRPr lang="zh-CN" altLang="en-US" sz="2800" b="1" dirty="0"/>
          </a:p>
        </p:txBody>
      </p:sp>
    </p:spTree>
  </p:cSld>
  <p:clrMapOvr>
    <a:masterClrMapping/>
  </p:clrMapOvr>
  <p:transition advTm="35266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Previous work: conclusion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686800" cy="4625609"/>
          </a:xfrm>
        </p:spPr>
        <p:txBody>
          <a:bodyPr/>
          <a:lstStyle/>
          <a:p>
            <a:r>
              <a:rPr lang="en-US" altLang="zh-CN" dirty="0" smtClean="0"/>
              <a:t>Many work on water or wave animation (CG), river simulation (Hydraulics)</a:t>
            </a:r>
          </a:p>
          <a:p>
            <a:r>
              <a:rPr lang="en-US" altLang="zh-CN" dirty="0" smtClean="0"/>
              <a:t>None  for  river animation under our constrains: </a:t>
            </a:r>
          </a:p>
          <a:p>
            <a:pPr lvl="1"/>
            <a:r>
              <a:rPr lang="en-US" altLang="zh-CN" dirty="0" smtClean="0"/>
              <a:t>Real-time</a:t>
            </a:r>
          </a:p>
          <a:p>
            <a:pPr lvl="1"/>
            <a:r>
              <a:rPr lang="en-US" altLang="zh-CN" dirty="0" smtClean="0"/>
              <a:t>Scalability</a:t>
            </a:r>
          </a:p>
          <a:p>
            <a:pPr lvl="1"/>
            <a:r>
              <a:rPr lang="en-US" altLang="zh-CN" dirty="0" smtClean="0"/>
              <a:t>Controllability</a:t>
            </a:r>
          </a:p>
          <a:p>
            <a:pPr lvl="1">
              <a:buNone/>
            </a:pPr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B949-2005-44F5-A9E8-131488A1FB1D}" type="slidenum">
              <a:rPr lang="zh-CN" altLang="en-US" smtClean="0"/>
              <a:pPr/>
              <a:t>34</a:t>
            </a:fld>
            <a:endParaRPr lang="zh-CN" altLang="en-US"/>
          </a:p>
        </p:txBody>
      </p:sp>
    </p:spTree>
  </p:cSld>
  <p:clrMapOvr>
    <a:masterClrMapping/>
  </p:clrMapOvr>
  <p:transition advTm="39156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Introduction</a:t>
            </a:r>
          </a:p>
          <a:p>
            <a:r>
              <a:rPr lang="en-US" altLang="zh-CN" dirty="0" smtClean="0"/>
              <a:t>Previous work</a:t>
            </a:r>
          </a:p>
          <a:p>
            <a:r>
              <a:rPr lang="en-US" altLang="zh-CN" dirty="0" smtClean="0"/>
              <a:t>Strategy overview</a:t>
            </a:r>
          </a:p>
          <a:p>
            <a:r>
              <a:rPr lang="en-US" altLang="zh-CN" dirty="0" smtClean="0"/>
              <a:t>Contributions</a:t>
            </a:r>
          </a:p>
          <a:p>
            <a:r>
              <a:rPr lang="en-US" altLang="zh-CN" dirty="0" smtClean="0"/>
              <a:t>Conclusion</a:t>
            </a:r>
            <a:endParaRPr lang="zh-CN" alt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785786" y="3357562"/>
            <a:ext cx="3357586" cy="500066"/>
          </a:xfrm>
          <a:prstGeom prst="roundRect">
            <a:avLst/>
          </a:prstGeom>
          <a:noFill/>
          <a:ln w="63500" cap="rnd" cmpd="sng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B949-2005-44F5-A9E8-131488A1FB1D}" type="slidenum">
              <a:rPr lang="zh-CN" altLang="en-US" smtClean="0"/>
              <a:pPr/>
              <a:t>35</a:t>
            </a:fld>
            <a:endParaRPr lang="zh-CN" altLang="en-US"/>
          </a:p>
        </p:txBody>
      </p:sp>
    </p:spTree>
  </p:cSld>
  <p:clrMapOvr>
    <a:masterClrMapping/>
  </p:clrMapOvr>
  <p:transition advTm="6562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Strategy overview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Model river aspects in three scales, from coarse to fine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B949-2005-44F5-A9E8-131488A1FB1D}" type="slidenum">
              <a:rPr lang="zh-CN" altLang="en-US" smtClean="0"/>
              <a:pPr/>
              <a:t>36</a:t>
            </a:fld>
            <a:endParaRPr lang="zh-CN" altLang="en-US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Strategy overview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Model river aspects in three scales</a:t>
            </a:r>
          </a:p>
          <a:p>
            <a:pPr lvl="1"/>
            <a:r>
              <a:rPr lang="en-US" altLang="zh-CN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Macro-scale:  river shape &amp; mean water surface </a:t>
            </a:r>
          </a:p>
          <a:p>
            <a:pPr lvl="2"/>
            <a:endParaRPr lang="en-US" altLang="zh-CN" dirty="0" smtClean="0"/>
          </a:p>
          <a:p>
            <a:pPr lvl="3">
              <a:buNone/>
            </a:pPr>
            <a:endParaRPr lang="en-US" altLang="zh-CN" dirty="0" smtClean="0"/>
          </a:p>
          <a:p>
            <a:pPr lvl="3">
              <a:buNone/>
            </a:pPr>
            <a:endParaRPr lang="en-US" altLang="zh-CN" dirty="0" smtClean="0"/>
          </a:p>
          <a:p>
            <a:endParaRPr lang="en-US" altLang="zh-CN" dirty="0" smtClean="0"/>
          </a:p>
          <a:p>
            <a:pPr>
              <a:buNone/>
            </a:pPr>
            <a:endParaRPr lang="zh-CN" altLang="en-US" dirty="0"/>
          </a:p>
        </p:txBody>
      </p:sp>
      <p:pic>
        <p:nvPicPr>
          <p:cNvPr id="29286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3500438"/>
            <a:ext cx="4519390" cy="2947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B949-2005-44F5-A9E8-131488A1FB1D}" type="slidenum">
              <a:rPr lang="zh-CN" altLang="en-US" smtClean="0"/>
              <a:pPr/>
              <a:t>37</a:t>
            </a:fld>
            <a:endParaRPr lang="zh-CN" altLang="en-US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Strategy overview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Model river aspects in three scales</a:t>
            </a:r>
          </a:p>
          <a:p>
            <a:pPr lvl="1"/>
            <a:r>
              <a:rPr lang="en-US" altLang="zh-CN" dirty="0" smtClean="0"/>
              <a:t>Macro-scale: river shape &amp; mean water surface</a:t>
            </a:r>
          </a:p>
          <a:p>
            <a:pPr lvl="1"/>
            <a:r>
              <a:rPr lang="en-US" altLang="zh-CN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Meso</a:t>
            </a:r>
            <a:r>
              <a:rPr lang="en-US" altLang="zh-CN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-scale: individual  &amp; structured waves </a:t>
            </a:r>
          </a:p>
          <a:p>
            <a:pPr lvl="2">
              <a:buNone/>
            </a:pPr>
            <a:endParaRPr lang="en-US" altLang="zh-CN" dirty="0" smtClean="0"/>
          </a:p>
          <a:p>
            <a:pPr lvl="3">
              <a:buNone/>
            </a:pPr>
            <a:endParaRPr lang="en-US" altLang="zh-CN" dirty="0" smtClean="0"/>
          </a:p>
          <a:p>
            <a:pPr lvl="3">
              <a:buNone/>
            </a:pPr>
            <a:endParaRPr lang="en-US" altLang="zh-CN" dirty="0" smtClean="0"/>
          </a:p>
          <a:p>
            <a:endParaRPr lang="en-US" altLang="zh-CN" dirty="0" smtClean="0"/>
          </a:p>
          <a:p>
            <a:pPr>
              <a:buNone/>
            </a:pPr>
            <a:endParaRPr lang="zh-CN" altLang="en-US" dirty="0"/>
          </a:p>
        </p:txBody>
      </p:sp>
      <p:pic>
        <p:nvPicPr>
          <p:cNvPr id="403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857627"/>
            <a:ext cx="3143272" cy="2465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346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3850150"/>
            <a:ext cx="3214710" cy="2495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B949-2005-44F5-A9E8-131488A1FB1D}" type="slidenum">
              <a:rPr lang="zh-CN" altLang="en-US" smtClean="0"/>
              <a:pPr/>
              <a:t>38</a:t>
            </a:fld>
            <a:endParaRPr lang="zh-CN" altLang="en-US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Strategy overview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Model river aspects in three scales</a:t>
            </a:r>
          </a:p>
          <a:p>
            <a:pPr lvl="1"/>
            <a:r>
              <a:rPr lang="en-US" altLang="zh-CN" dirty="0" smtClean="0"/>
              <a:t>Macro-scale: river shape &amp; mean water surface</a:t>
            </a:r>
          </a:p>
          <a:p>
            <a:pPr lvl="1"/>
            <a:r>
              <a:rPr lang="en-US" altLang="zh-CN" dirty="0" err="1" smtClean="0"/>
              <a:t>Meso</a:t>
            </a:r>
            <a:r>
              <a:rPr lang="en-US" altLang="zh-CN" dirty="0" smtClean="0"/>
              <a:t>-scale:  individual &amp; structured waves </a:t>
            </a:r>
          </a:p>
          <a:p>
            <a:pPr lvl="1"/>
            <a:r>
              <a:rPr lang="en-US" altLang="zh-CN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Micro-scale:  continuous field of small waves</a:t>
            </a:r>
          </a:p>
          <a:p>
            <a:pPr lvl="2"/>
            <a:endParaRPr lang="en-US" altLang="zh-CN" dirty="0" smtClean="0"/>
          </a:p>
          <a:p>
            <a:pPr lvl="3">
              <a:buNone/>
            </a:pPr>
            <a:endParaRPr lang="en-US" altLang="zh-CN" dirty="0" smtClean="0"/>
          </a:p>
          <a:p>
            <a:pPr lvl="3">
              <a:buNone/>
            </a:pPr>
            <a:endParaRPr lang="en-US" altLang="zh-CN" dirty="0" smtClean="0"/>
          </a:p>
          <a:p>
            <a:endParaRPr lang="en-US" altLang="zh-CN" dirty="0" smtClean="0"/>
          </a:p>
          <a:p>
            <a:pPr>
              <a:buNone/>
            </a:pPr>
            <a:endParaRPr lang="zh-CN" altLang="en-US" dirty="0"/>
          </a:p>
        </p:txBody>
      </p:sp>
      <p:pic>
        <p:nvPicPr>
          <p:cNvPr id="404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4000504"/>
            <a:ext cx="3374385" cy="2633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B949-2005-44F5-A9E8-131488A1FB1D}" type="slidenum">
              <a:rPr lang="zh-CN" altLang="en-US" smtClean="0"/>
              <a:pPr/>
              <a:t>39</a:t>
            </a:fld>
            <a:endParaRPr lang="zh-CN" altLang="en-US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				 	</a:t>
            </a:r>
            <a:r>
              <a:rPr lang="en-US" altLang="zh-CN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     </a:t>
            </a:r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Introduction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Research on rivers</a:t>
            </a:r>
            <a:endParaRPr lang="zh-CN" alt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B949-2005-44F5-A9E8-131488A1FB1D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  <p:transition advTm="2961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Strategy overview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We need r</a:t>
            </a:r>
            <a:r>
              <a:rPr lang="en-US" altLang="zh-CN" b="1" dirty="0" smtClean="0"/>
              <a:t>iver velocity</a:t>
            </a:r>
          </a:p>
          <a:p>
            <a:pPr lvl="1"/>
            <a:r>
              <a:rPr lang="en-US" altLang="zh-CN" dirty="0" smtClean="0">
                <a:sym typeface="Wingdings" pitchFamily="2" charset="2"/>
              </a:rPr>
              <a:t>Cause of many </a:t>
            </a:r>
            <a:r>
              <a:rPr lang="en-US" altLang="zh-CN" dirty="0" err="1" smtClean="0">
                <a:sym typeface="Wingdings" pitchFamily="2" charset="2"/>
              </a:rPr>
              <a:t>meso</a:t>
            </a:r>
            <a:r>
              <a:rPr lang="en-US" altLang="zh-CN" dirty="0" smtClean="0">
                <a:sym typeface="Wingdings" pitchFamily="2" charset="2"/>
              </a:rPr>
              <a:t>-scale phenomena</a:t>
            </a:r>
          </a:p>
          <a:p>
            <a:pPr lvl="1"/>
            <a:r>
              <a:rPr lang="en-US" altLang="zh-CN" dirty="0" err="1" smtClean="0">
                <a:sym typeface="Wingdings" pitchFamily="2" charset="2"/>
              </a:rPr>
              <a:t>Advect</a:t>
            </a:r>
            <a:r>
              <a:rPr lang="en-US" altLang="zh-CN" dirty="0" smtClean="0">
                <a:sym typeface="Wingdings" pitchFamily="2" charset="2"/>
              </a:rPr>
              <a:t> surface features</a:t>
            </a:r>
          </a:p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water motion in three scales</a:t>
            </a:r>
          </a:p>
          <a:p>
            <a:pPr lvl="1"/>
            <a:r>
              <a:rPr lang="en-US" altLang="zh-CN" dirty="0" smtClean="0"/>
              <a:t>Macro-scale: mean flow</a:t>
            </a:r>
          </a:p>
          <a:p>
            <a:pPr lvl="1"/>
            <a:r>
              <a:rPr lang="en-US" altLang="zh-CN" dirty="0" err="1" smtClean="0"/>
              <a:t>Meso</a:t>
            </a:r>
            <a:r>
              <a:rPr lang="en-US" altLang="zh-CN" dirty="0" smtClean="0"/>
              <a:t>-scale: individual perturbations</a:t>
            </a:r>
          </a:p>
          <a:p>
            <a:pPr lvl="1"/>
            <a:r>
              <a:rPr lang="en-US" altLang="zh-CN" dirty="0" smtClean="0"/>
              <a:t>Micro-scale: continuous irregular fluctuations</a:t>
            </a:r>
          </a:p>
          <a:p>
            <a:pPr lvl="2"/>
            <a:endParaRPr lang="en-US" altLang="zh-CN" dirty="0" smtClean="0"/>
          </a:p>
          <a:p>
            <a:pPr lvl="3">
              <a:buNone/>
            </a:pPr>
            <a:endParaRPr lang="en-US" altLang="zh-CN" dirty="0" smtClean="0"/>
          </a:p>
          <a:p>
            <a:pPr lvl="3">
              <a:buNone/>
            </a:pPr>
            <a:endParaRPr lang="en-US" altLang="zh-CN" dirty="0" smtClean="0"/>
          </a:p>
          <a:p>
            <a:endParaRPr lang="en-US" altLang="zh-CN" dirty="0" smtClean="0"/>
          </a:p>
          <a:p>
            <a:pPr>
              <a:buNone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B949-2005-44F5-A9E8-131488A1FB1D}" type="slidenum">
              <a:rPr lang="zh-CN" altLang="en-US" smtClean="0"/>
              <a:pPr/>
              <a:t>40</a:t>
            </a:fld>
            <a:endParaRPr lang="zh-CN" altLang="en-US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Strategy overview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We need river velocity</a:t>
            </a:r>
          </a:p>
          <a:p>
            <a:pPr lvl="1"/>
            <a:r>
              <a:rPr lang="en-US" altLang="zh-CN" dirty="0" smtClean="0">
                <a:sym typeface="Wingdings" pitchFamily="2" charset="2"/>
              </a:rPr>
              <a:t>Cause of many </a:t>
            </a:r>
            <a:r>
              <a:rPr lang="en-US" altLang="zh-CN" dirty="0" err="1" smtClean="0">
                <a:sym typeface="Wingdings" pitchFamily="2" charset="2"/>
              </a:rPr>
              <a:t>meso</a:t>
            </a:r>
            <a:r>
              <a:rPr lang="en-US" altLang="zh-CN" dirty="0" smtClean="0">
                <a:sym typeface="Wingdings" pitchFamily="2" charset="2"/>
              </a:rPr>
              <a:t>-scale phenomena</a:t>
            </a:r>
          </a:p>
          <a:p>
            <a:pPr lvl="1"/>
            <a:r>
              <a:rPr lang="en-US" altLang="zh-CN" dirty="0" err="1" smtClean="0">
                <a:sym typeface="Wingdings" pitchFamily="2" charset="2"/>
              </a:rPr>
              <a:t>Advect</a:t>
            </a:r>
            <a:r>
              <a:rPr lang="en-US" altLang="zh-CN" dirty="0" smtClean="0">
                <a:sym typeface="Wingdings" pitchFamily="2" charset="2"/>
              </a:rPr>
              <a:t> surface features</a:t>
            </a:r>
          </a:p>
          <a:p>
            <a:r>
              <a:rPr lang="en-US" altLang="zh-CN" dirty="0" smtClean="0"/>
              <a:t>Model water motion in three scales</a:t>
            </a:r>
          </a:p>
          <a:p>
            <a:pPr lvl="1"/>
            <a:r>
              <a:rPr lang="en-US" altLang="zh-CN" dirty="0" smtClean="0"/>
              <a:t>Macro-scale: mean flow</a:t>
            </a:r>
          </a:p>
          <a:p>
            <a:pPr lvl="1"/>
            <a:r>
              <a:rPr lang="en-US" altLang="zh-CN" dirty="0" err="1" smtClean="0"/>
              <a:t>Meso</a:t>
            </a:r>
            <a:r>
              <a:rPr lang="en-US" altLang="zh-CN" dirty="0" smtClean="0"/>
              <a:t>-scale: individual perturbations </a:t>
            </a:r>
          </a:p>
          <a:p>
            <a:pPr lvl="1"/>
            <a:r>
              <a:rPr lang="en-US" altLang="zh-CN" dirty="0" smtClean="0"/>
              <a:t>Micro-scale: continuous irregular fluctuations</a:t>
            </a:r>
          </a:p>
          <a:p>
            <a:pPr lvl="2"/>
            <a:endParaRPr lang="en-US" altLang="zh-CN" dirty="0" smtClean="0"/>
          </a:p>
          <a:p>
            <a:pPr lvl="3">
              <a:buNone/>
            </a:pPr>
            <a:endParaRPr lang="en-US" altLang="zh-CN" dirty="0" smtClean="0"/>
          </a:p>
          <a:p>
            <a:pPr lvl="3">
              <a:buNone/>
            </a:pPr>
            <a:endParaRPr lang="en-US" altLang="zh-CN" dirty="0" smtClean="0"/>
          </a:p>
          <a:p>
            <a:endParaRPr lang="en-US" altLang="zh-CN" dirty="0" smtClean="0"/>
          </a:p>
          <a:p>
            <a:pPr>
              <a:buNone/>
            </a:pP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28662" y="6000768"/>
            <a:ext cx="7643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accent1"/>
                </a:solidFill>
              </a:rPr>
              <a:t>We won’t solve ALL phenomena in this thesis 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B949-2005-44F5-A9E8-131488A1FB1D}" type="slidenum">
              <a:rPr lang="zh-CN" altLang="en-US" smtClean="0"/>
              <a:pPr/>
              <a:t>41</a:t>
            </a:fld>
            <a:endParaRPr lang="zh-CN" altLang="en-US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9080938" cy="4625609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Introduction</a:t>
            </a:r>
          </a:p>
          <a:p>
            <a:r>
              <a:rPr lang="en-US" altLang="zh-CN" dirty="0" smtClean="0"/>
              <a:t>Previous work</a:t>
            </a:r>
          </a:p>
          <a:p>
            <a:r>
              <a:rPr lang="en-US" altLang="zh-CN" dirty="0" smtClean="0"/>
              <a:t>Strategy overview</a:t>
            </a:r>
          </a:p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Contributions</a:t>
            </a:r>
          </a:p>
          <a:p>
            <a:pPr lvl="1"/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 Macro-scale</a:t>
            </a:r>
          </a:p>
          <a:p>
            <a:pPr lvl="1"/>
            <a:r>
              <a:rPr lang="en-US" altLang="zh-CN" dirty="0" smtClean="0"/>
              <a:t>2: </a:t>
            </a:r>
            <a:r>
              <a:rPr lang="en-US" altLang="zh-CN" dirty="0" err="1" smtClean="0"/>
              <a:t>Meso</a:t>
            </a:r>
            <a:r>
              <a:rPr lang="en-US" altLang="zh-CN" dirty="0" smtClean="0"/>
              <a:t>-scale</a:t>
            </a:r>
          </a:p>
          <a:p>
            <a:pPr lvl="1"/>
            <a:r>
              <a:rPr lang="en-US" altLang="zh-CN" dirty="0" smtClean="0"/>
              <a:t>3: Micro-scale</a:t>
            </a:r>
          </a:p>
          <a:p>
            <a:r>
              <a:rPr lang="en-US" altLang="zh-CN" dirty="0" smtClean="0"/>
              <a:t>Conclusion</a:t>
            </a:r>
            <a:endParaRPr lang="zh-CN" alt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785786" y="3786190"/>
            <a:ext cx="2571768" cy="500066"/>
          </a:xfrm>
          <a:prstGeom prst="roundRect">
            <a:avLst/>
          </a:prstGeom>
          <a:noFill/>
          <a:ln w="63500" cap="rnd" cmpd="sng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B949-2005-44F5-A9E8-131488A1FB1D}" type="slidenum">
              <a:rPr lang="zh-CN" altLang="en-US" smtClean="0"/>
              <a:pPr/>
              <a:t>42</a:t>
            </a:fld>
            <a:endParaRPr lang="zh-CN" altLang="en-US"/>
          </a:p>
        </p:txBody>
      </p:sp>
    </p:spTree>
  </p:cSld>
  <p:clrMapOvr>
    <a:masterClrMapping/>
  </p:clrMapOvr>
  <p:transition advTm="6562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9080938" cy="4625609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Introduction</a:t>
            </a:r>
          </a:p>
          <a:p>
            <a:r>
              <a:rPr lang="en-US" altLang="zh-CN" dirty="0" smtClean="0"/>
              <a:t>Previous work</a:t>
            </a:r>
          </a:p>
          <a:p>
            <a:r>
              <a:rPr lang="en-US" altLang="zh-CN" dirty="0" smtClean="0"/>
              <a:t>Strategy overview</a:t>
            </a:r>
          </a:p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Contributions</a:t>
            </a:r>
          </a:p>
          <a:p>
            <a:pPr lvl="1"/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 Macro-scale</a:t>
            </a:r>
          </a:p>
          <a:p>
            <a:pPr lvl="1"/>
            <a:r>
              <a:rPr lang="en-US" altLang="zh-CN" dirty="0" smtClean="0"/>
              <a:t>2: </a:t>
            </a:r>
            <a:r>
              <a:rPr lang="en-US" altLang="zh-CN" dirty="0" err="1" smtClean="0"/>
              <a:t>Meso</a:t>
            </a:r>
            <a:r>
              <a:rPr lang="en-US" altLang="zh-CN" dirty="0" smtClean="0"/>
              <a:t>-scale</a:t>
            </a:r>
          </a:p>
          <a:p>
            <a:pPr lvl="1"/>
            <a:r>
              <a:rPr lang="en-US" altLang="zh-CN" dirty="0" smtClean="0"/>
              <a:t>3: Micro-scale</a:t>
            </a:r>
          </a:p>
          <a:p>
            <a:r>
              <a:rPr lang="en-US" altLang="zh-CN" dirty="0" smtClean="0"/>
              <a:t>Conclusion</a:t>
            </a:r>
            <a:endParaRPr lang="zh-CN" alt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126934" y="4302298"/>
            <a:ext cx="2286016" cy="428628"/>
          </a:xfrm>
          <a:prstGeom prst="roundRect">
            <a:avLst/>
          </a:prstGeom>
          <a:noFill/>
          <a:ln w="63500" cap="rnd" cmpd="sng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B949-2005-44F5-A9E8-131488A1FB1D}" type="slidenum">
              <a:rPr lang="zh-CN" altLang="en-US" smtClean="0"/>
              <a:pPr/>
              <a:t>43</a:t>
            </a:fld>
            <a:endParaRPr lang="zh-CN" altLang="en-US"/>
          </a:p>
        </p:txBody>
      </p:sp>
    </p:spTree>
  </p:cSld>
  <p:clrMapOvr>
    <a:masterClrMapping/>
  </p:clrMapOvr>
  <p:transition advTm="6562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Macro-scale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Goal</a:t>
            </a:r>
          </a:p>
          <a:p>
            <a:pPr lvl="1"/>
            <a:r>
              <a:rPr lang="en-US" dirty="0" smtClean="0"/>
              <a:t>Shape of rivers</a:t>
            </a:r>
          </a:p>
          <a:p>
            <a:pPr lvl="1"/>
            <a:r>
              <a:rPr lang="en-US" dirty="0" smtClean="0"/>
              <a:t>Mean flow of rivers</a:t>
            </a:r>
          </a:p>
          <a:p>
            <a:pPr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B949-2005-44F5-A9E8-131488A1FB1D}" type="slidenum">
              <a:rPr lang="zh-CN" altLang="en-US" smtClean="0"/>
              <a:pPr/>
              <a:t>44</a:t>
            </a:fld>
            <a:endParaRPr lang="zh-CN" altLang="en-US"/>
          </a:p>
        </p:txBody>
      </p:sp>
    </p:spTree>
  </p:cSld>
  <p:clrMapOvr>
    <a:masterClrMapping/>
  </p:clrMapOvr>
  <p:transition advTm="1313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Macro-scale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Goal</a:t>
            </a:r>
          </a:p>
          <a:p>
            <a:pPr lvl="1"/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Shape of rivers</a:t>
            </a:r>
          </a:p>
          <a:p>
            <a:pPr lvl="1"/>
            <a:r>
              <a:rPr lang="en-US" dirty="0" smtClean="0"/>
              <a:t>Mean flow of rivers</a:t>
            </a:r>
          </a:p>
          <a:p>
            <a:pPr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3714744" y="1643050"/>
            <a:ext cx="3643338" cy="928694"/>
          </a:xfrm>
          <a:prstGeom prst="wedgeRoundRectCallout">
            <a:avLst>
              <a:gd name="adj1" fmla="val -47999"/>
              <a:gd name="adj2" fmla="val 64554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/>
              <a:t>GIS or previous work [KMM88]</a:t>
            </a:r>
            <a:endParaRPr lang="zh-CN" altLang="en-US" sz="24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B949-2005-44F5-A9E8-131488A1FB1D}" type="slidenum">
              <a:rPr lang="zh-CN" altLang="en-US" smtClean="0"/>
              <a:pPr/>
              <a:t>45</a:t>
            </a:fld>
            <a:endParaRPr lang="zh-CN" altLang="en-US"/>
          </a:p>
        </p:txBody>
      </p:sp>
    </p:spTree>
  </p:cSld>
  <p:clrMapOvr>
    <a:masterClrMapping/>
  </p:clrMapOvr>
  <p:transition advTm="1313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                                            </a:t>
            </a:r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     Macro-scale</a:t>
            </a:r>
            <a:r>
              <a:rPr lang="en-US" altLang="zh-CN" dirty="0" smtClean="0"/>
              <a:t> </a:t>
            </a:r>
            <a:br>
              <a:rPr lang="en-US" altLang="zh-CN" dirty="0" smtClean="0"/>
            </a:br>
            <a:r>
              <a:rPr lang="en-US" altLang="zh-CN" dirty="0" smtClean="0"/>
              <a:t>Problem: calculate mean flow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Input </a:t>
            </a:r>
          </a:p>
          <a:p>
            <a:pPr lvl="1"/>
            <a:r>
              <a:rPr lang="en-US" altLang="zh-CN" dirty="0" smtClean="0"/>
              <a:t>river shape  (described as a network)</a:t>
            </a:r>
          </a:p>
          <a:p>
            <a:pPr lvl="1"/>
            <a:endParaRPr lang="en-US" altLang="zh-CN" dirty="0" smtClean="0"/>
          </a:p>
        </p:txBody>
      </p:sp>
      <p:pic>
        <p:nvPicPr>
          <p:cNvPr id="28262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3000372"/>
            <a:ext cx="7365830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B949-2005-44F5-A9E8-131488A1FB1D}" type="slidenum">
              <a:rPr lang="zh-CN" altLang="en-US" smtClean="0"/>
              <a:pPr/>
              <a:t>46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                                            </a:t>
            </a:r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     Macro-scale</a:t>
            </a:r>
            <a:r>
              <a:rPr lang="en-US" altLang="zh-CN" dirty="0" smtClean="0"/>
              <a:t> </a:t>
            </a:r>
            <a:br>
              <a:rPr lang="en-US" altLang="zh-CN" dirty="0" smtClean="0"/>
            </a:br>
            <a:r>
              <a:rPr lang="en-US" altLang="zh-CN" dirty="0" smtClean="0"/>
              <a:t>Problem: calculate mean flow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Assumption</a:t>
            </a:r>
          </a:p>
          <a:p>
            <a:pPr lvl="1"/>
            <a:r>
              <a:rPr lang="en-US" altLang="zh-CN" dirty="0" smtClean="0"/>
              <a:t> a 2D steady flow</a:t>
            </a:r>
          </a:p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Visually convincing velocity</a:t>
            </a:r>
          </a:p>
          <a:p>
            <a:pPr lvl="1"/>
            <a:r>
              <a:rPr lang="en-US" altLang="zh-CN" dirty="0" smtClean="0"/>
              <a:t>Divergence free </a:t>
            </a:r>
            <a:r>
              <a:rPr lang="en-US" altLang="zh-CN" dirty="0" smtClean="0">
                <a:sym typeface="Wingdings" pitchFamily="2" charset="2"/>
              </a:rPr>
              <a:t> </a:t>
            </a:r>
            <a:r>
              <a:rPr lang="en-US" altLang="zh-CN" dirty="0" smtClean="0"/>
              <a:t>Incompressible</a:t>
            </a:r>
          </a:p>
          <a:p>
            <a:pPr lvl="1"/>
            <a:r>
              <a:rPr lang="en-US" altLang="zh-CN" dirty="0" smtClean="0"/>
              <a:t>Boundary-conforming </a:t>
            </a:r>
          </a:p>
          <a:p>
            <a:pPr lvl="1"/>
            <a:r>
              <a:rPr lang="en-US" altLang="zh-CN" dirty="0" smtClean="0"/>
              <a:t>Flowing from source to sink (given flow rate Q)</a:t>
            </a:r>
          </a:p>
          <a:p>
            <a:pPr lvl="1"/>
            <a:r>
              <a:rPr lang="en-US" altLang="zh-CN" dirty="0" smtClean="0"/>
              <a:t>Continuous</a:t>
            </a:r>
          </a:p>
          <a:p>
            <a:r>
              <a:rPr lang="en-US" altLang="zh-CN" b="1" dirty="0" smtClean="0"/>
              <a:t>Requirements of algorithms</a:t>
            </a:r>
          </a:p>
          <a:p>
            <a:pPr lvl="1"/>
            <a:r>
              <a:rPr lang="en-US" altLang="zh-CN" dirty="0" smtClean="0"/>
              <a:t>Fast, scalable and controllable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B949-2005-44F5-A9E8-131488A1FB1D}" type="slidenum">
              <a:rPr lang="zh-CN" altLang="en-US" smtClean="0"/>
              <a:pPr/>
              <a:t>47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Some existing work </a:t>
            </a:r>
            <a:r>
              <a:rPr lang="en-US" altLang="zh-CN" sz="2400" dirty="0" smtClean="0"/>
              <a:t>[BHN07] </a:t>
            </a:r>
            <a:r>
              <a:rPr lang="en-US" altLang="zh-CN" dirty="0" smtClean="0"/>
              <a:t>suggest </a:t>
            </a:r>
          </a:p>
          <a:p>
            <a:pPr lvl="1"/>
            <a:r>
              <a:rPr lang="en-US" altLang="zh-CN" dirty="0" smtClean="0"/>
              <a:t>using </a:t>
            </a:r>
            <a:r>
              <a:rPr lang="en-US" altLang="zh-CN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stream function   </a:t>
            </a:r>
            <a:r>
              <a:rPr lang="en-US" altLang="zh-CN" dirty="0" smtClean="0"/>
              <a:t>to get  divergence-free vector field </a:t>
            </a:r>
            <a:endParaRPr lang="en-US" altLang="zh-CN" i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n-US" altLang="zh-CN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endParaRPr lang="en-US" altLang="zh-CN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                                            </a:t>
            </a:r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     Macro-scale</a:t>
            </a:r>
            <a:r>
              <a:rPr lang="en-US" altLang="zh-CN" dirty="0" smtClean="0"/>
              <a:t> </a:t>
            </a:r>
            <a:br>
              <a:rPr lang="en-US" altLang="zh-CN" dirty="0" smtClean="0"/>
            </a:br>
            <a:r>
              <a:rPr lang="en-US" altLang="zh-CN" dirty="0" smtClean="0"/>
              <a:t>Stream function</a:t>
            </a:r>
            <a:endParaRPr lang="zh-CN" altLang="en-US" dirty="0"/>
          </a:p>
        </p:txBody>
      </p:sp>
      <p:graphicFrame>
        <p:nvGraphicFramePr>
          <p:cNvPr id="327682" name="Object 2"/>
          <p:cNvGraphicFramePr>
            <a:graphicFrameLocks noChangeAspect="1"/>
          </p:cNvGraphicFramePr>
          <p:nvPr/>
        </p:nvGraphicFramePr>
        <p:xfrm>
          <a:off x="3000364" y="2857496"/>
          <a:ext cx="1546250" cy="514982"/>
        </p:xfrm>
        <a:graphic>
          <a:graphicData uri="http://schemas.openxmlformats.org/presentationml/2006/ole">
            <p:oleObj spid="_x0000_s327682" name="Equation" r:id="rId4" imgW="533160" imgH="177480" progId="Equation.3">
              <p:embed/>
            </p:oleObj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B949-2005-44F5-A9E8-131488A1FB1D}" type="slidenum">
              <a:rPr lang="zh-CN" altLang="en-US" smtClean="0"/>
              <a:pPr/>
              <a:t>48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Stream function      is defined such that 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Incompressibility</a:t>
            </a:r>
          </a:p>
          <a:p>
            <a:endParaRPr lang="en-US" altLang="zh-CN" i="1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786050" y="2571744"/>
          <a:ext cx="2571768" cy="839761"/>
        </p:xfrm>
        <a:graphic>
          <a:graphicData uri="http://schemas.openxmlformats.org/presentationml/2006/ole">
            <p:oleObj spid="_x0000_s4098" name="Equation" r:id="rId4" imgW="622080" imgH="203040" progId="Equation.3">
              <p:embed/>
            </p:oleObj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2000232" y="5000636"/>
          <a:ext cx="4572032" cy="761807"/>
        </p:xfrm>
        <a:graphic>
          <a:graphicData uri="http://schemas.openxmlformats.org/presentationml/2006/ole">
            <p:oleObj spid="_x0000_s4099" name="Equation" r:id="rId5" imgW="1295280" imgH="215640" progId="Equation.3">
              <p:embed/>
            </p:oleObj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                                            </a:t>
            </a:r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     Macro-scale</a:t>
            </a:r>
            <a:r>
              <a:rPr lang="en-US" altLang="zh-CN" dirty="0" smtClean="0"/>
              <a:t> </a:t>
            </a:r>
            <a:br>
              <a:rPr lang="en-US" altLang="zh-CN" dirty="0" smtClean="0"/>
            </a:br>
            <a:r>
              <a:rPr lang="en-US" altLang="zh-CN" dirty="0" smtClean="0"/>
              <a:t>Stream function: </a:t>
            </a:r>
            <a:r>
              <a:rPr lang="en-US" altLang="zh-CN" dirty="0" err="1" smtClean="0"/>
              <a:t>Imcompressibility</a:t>
            </a:r>
            <a:endParaRPr lang="zh-CN" altLang="en-US" dirty="0"/>
          </a:p>
        </p:txBody>
      </p:sp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3857620" y="1928802"/>
          <a:ext cx="369894" cy="400640"/>
        </p:xfrm>
        <a:graphic>
          <a:graphicData uri="http://schemas.openxmlformats.org/presentationml/2006/ole">
            <p:oleObj spid="_x0000_s4100" name="Equation" r:id="rId6" imgW="152280" imgH="164880" progId="Equation.3">
              <p:embed/>
            </p:oleObj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B949-2005-44F5-A9E8-131488A1FB1D}" type="slidenum">
              <a:rPr lang="zh-CN" altLang="en-US" smtClean="0"/>
              <a:pPr/>
              <a:t>49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				 	</a:t>
            </a:r>
            <a:r>
              <a:rPr lang="en-US" altLang="zh-CN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     </a:t>
            </a:r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Introduction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Research on rivers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B949-2005-44F5-A9E8-131488A1FB1D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  <p:transition advTm="9985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543956" cy="4625609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dirty="0" smtClean="0"/>
              <a:t>Properties of stream function</a:t>
            </a:r>
          </a:p>
          <a:p>
            <a:pPr lvl="1"/>
            <a:r>
              <a:rPr lang="en-US" altLang="zh-CN" dirty="0" smtClean="0"/>
              <a:t>Const along boundaries</a:t>
            </a:r>
          </a:p>
          <a:p>
            <a:pPr lvl="1"/>
            <a:r>
              <a:rPr lang="en-US" altLang="zh-CN" dirty="0" smtClean="0"/>
              <a:t>Relates to the volume flow rate 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Extend to a river network</a:t>
            </a:r>
          </a:p>
          <a:p>
            <a:pPr lvl="1"/>
            <a:r>
              <a:rPr lang="en-US" altLang="zh-CN" dirty="0" smtClean="0"/>
              <a:t>Given flow rates and a river network  </a:t>
            </a:r>
            <a:r>
              <a:rPr lang="en-US" altLang="zh-CN" dirty="0" smtClean="0">
                <a:sym typeface="Wingdings" pitchFamily="2" charset="2"/>
              </a:rPr>
              <a:t></a:t>
            </a:r>
            <a:r>
              <a:rPr lang="en-US" altLang="zh-CN" dirty="0" smtClean="0"/>
              <a:t>   all boundary values</a:t>
            </a:r>
            <a:endParaRPr lang="zh-CN" altLang="en-US" dirty="0"/>
          </a:p>
        </p:txBody>
      </p:sp>
      <p:sp>
        <p:nvSpPr>
          <p:cNvPr id="9" name="Freeform 8"/>
          <p:cNvSpPr/>
          <p:nvPr/>
        </p:nvSpPr>
        <p:spPr>
          <a:xfrm>
            <a:off x="3071802" y="4000504"/>
            <a:ext cx="2064013" cy="658616"/>
          </a:xfrm>
          <a:custGeom>
            <a:avLst/>
            <a:gdLst>
              <a:gd name="connsiteX0" fmla="*/ 0 w 2051825"/>
              <a:gd name="connsiteY0" fmla="*/ 691376 h 691376"/>
              <a:gd name="connsiteX1" fmla="*/ 892098 w 2051825"/>
              <a:gd name="connsiteY1" fmla="*/ 100361 h 691376"/>
              <a:gd name="connsiteX2" fmla="*/ 2051825 w 2051825"/>
              <a:gd name="connsiteY2" fmla="*/ 89210 h 69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51825" h="691376">
                <a:moveTo>
                  <a:pt x="0" y="691376"/>
                </a:moveTo>
                <a:cubicBezTo>
                  <a:pt x="275063" y="446049"/>
                  <a:pt x="550127" y="200722"/>
                  <a:pt x="892098" y="100361"/>
                </a:cubicBezTo>
                <a:cubicBezTo>
                  <a:pt x="1234069" y="0"/>
                  <a:pt x="1642947" y="44605"/>
                  <a:pt x="2051825" y="89210"/>
                </a:cubicBezTo>
              </a:path>
            </a:pathLst>
          </a:custGeom>
          <a:ln w="1016000" cap="sq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714876" y="4071942"/>
            <a:ext cx="857256" cy="1588"/>
          </a:xfrm>
          <a:prstGeom prst="straightConnector1">
            <a:avLst/>
          </a:prstGeom>
          <a:ln w="635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3643306" y="2857496"/>
          <a:ext cx="517961" cy="627062"/>
        </p:xfrm>
        <a:graphic>
          <a:graphicData uri="http://schemas.openxmlformats.org/presentationml/2006/ole">
            <p:oleObj spid="_x0000_s5122" name="Equation" r:id="rId4" imgW="177480" imgH="215640" progId="Equation.3">
              <p:embed/>
            </p:oleObj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4106862" y="4500558"/>
          <a:ext cx="592138" cy="627062"/>
        </p:xfrm>
        <a:graphic>
          <a:graphicData uri="http://schemas.openxmlformats.org/presentationml/2006/ole">
            <p:oleObj spid="_x0000_s5123" name="Equation" r:id="rId5" imgW="203040" imgH="215640" progId="Equation.3">
              <p:embed/>
            </p:oleObj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5751512" y="3803645"/>
          <a:ext cx="444500" cy="590550"/>
        </p:xfrm>
        <a:graphic>
          <a:graphicData uri="http://schemas.openxmlformats.org/presentationml/2006/ole">
            <p:oleObj spid="_x0000_s5125" name="Equation" r:id="rId6" imgW="152280" imgH="203040" progId="Equation.3">
              <p:embed/>
            </p:oleObj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5357818" y="2428868"/>
          <a:ext cx="2144713" cy="627062"/>
        </p:xfrm>
        <a:graphic>
          <a:graphicData uri="http://schemas.openxmlformats.org/presentationml/2006/ole">
            <p:oleObj spid="_x0000_s5126" name="Equation" r:id="rId7" imgW="736560" imgH="215640" progId="Equation.3">
              <p:embed/>
            </p:oleObj>
          </a:graphicData>
        </a:graphic>
      </p:graphicFrame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                                            </a:t>
            </a:r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     Macro-scale</a:t>
            </a:r>
            <a:r>
              <a:rPr lang="en-US" altLang="zh-CN" dirty="0" smtClean="0"/>
              <a:t> </a:t>
            </a:r>
            <a:br>
              <a:rPr lang="en-US" altLang="zh-CN" dirty="0" smtClean="0"/>
            </a:br>
            <a:r>
              <a:rPr lang="en-US" altLang="zh-CN" dirty="0" smtClean="0"/>
              <a:t>Stream function at boundaries</a:t>
            </a:r>
            <a:endParaRPr lang="zh-CN" alt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B949-2005-44F5-A9E8-131488A1FB1D}" type="slidenum">
              <a:rPr lang="zh-CN" altLang="en-US" smtClean="0"/>
              <a:pPr/>
              <a:t>50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Given flow rates, and boundary values</a:t>
            </a:r>
          </a:p>
          <a:p>
            <a:pPr lvl="1"/>
            <a:r>
              <a:rPr lang="en-US" altLang="zh-CN" dirty="0" smtClean="0"/>
              <a:t>How to determine the  internal field ?</a:t>
            </a:r>
          </a:p>
          <a:p>
            <a:endParaRPr lang="en-US" altLang="zh-CN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                                            </a:t>
            </a:r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     Macro-scale</a:t>
            </a:r>
            <a:r>
              <a:rPr lang="en-US" altLang="zh-CN" dirty="0" smtClean="0"/>
              <a:t> </a:t>
            </a:r>
            <a:br>
              <a:rPr lang="en-US" altLang="zh-CN" dirty="0" smtClean="0"/>
            </a:br>
            <a:r>
              <a:rPr lang="en-US" altLang="zh-CN" dirty="0" smtClean="0"/>
              <a:t>Stream function: channel flow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B949-2005-44F5-A9E8-131488A1FB1D}" type="slidenum">
              <a:rPr lang="zh-CN" altLang="en-US" smtClean="0"/>
              <a:pPr/>
              <a:t>51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775191"/>
            <a:ext cx="9429816" cy="4625609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Assumption </a:t>
            </a:r>
          </a:p>
          <a:p>
            <a:pPr lvl="1"/>
            <a:r>
              <a:rPr lang="en-US" altLang="zh-CN" dirty="0" err="1" smtClean="0"/>
              <a:t>Irrotational</a:t>
            </a:r>
            <a:r>
              <a:rPr lang="en-US" altLang="zh-CN" dirty="0" smtClean="0"/>
              <a:t>  (potential) flow </a:t>
            </a:r>
          </a:p>
          <a:p>
            <a:pPr lvl="1"/>
            <a:endParaRPr lang="en-US" altLang="zh-CN" dirty="0" smtClean="0"/>
          </a:p>
          <a:p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          </a:t>
            </a:r>
          </a:p>
          <a:p>
            <a:pPr>
              <a:buNone/>
            </a:pPr>
            <a:r>
              <a:rPr lang="en-US" altLang="zh-CN" dirty="0" smtClean="0"/>
              <a:t> </a:t>
            </a:r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5500694" y="2428868"/>
          <a:ext cx="1747647" cy="531813"/>
        </p:xfrm>
        <a:graphic>
          <a:graphicData uri="http://schemas.openxmlformats.org/presentationml/2006/ole">
            <p:oleObj spid="_x0000_s402434" name="Equation" r:id="rId4" imgW="583920" imgH="177480" progId="Equation.3">
              <p:embed/>
            </p:oleObj>
          </a:graphicData>
        </a:graphic>
      </p:graphicFrame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4572000" y="3071810"/>
          <a:ext cx="1635125" cy="682625"/>
        </p:xfrm>
        <a:graphic>
          <a:graphicData uri="http://schemas.openxmlformats.org/presentationml/2006/ole">
            <p:oleObj spid="_x0000_s402435" name="Equation" r:id="rId5" imgW="545760" imgH="228600" progId="Equation.3">
              <p:embed/>
            </p:oleObj>
          </a:graphicData>
        </a:graphic>
      </p:graphicFrame>
      <p:graphicFrame>
        <p:nvGraphicFramePr>
          <p:cNvPr id="6150" name="Object 6"/>
          <p:cNvGraphicFramePr>
            <a:graphicFrameLocks noChangeAspect="1"/>
          </p:cNvGraphicFramePr>
          <p:nvPr/>
        </p:nvGraphicFramePr>
        <p:xfrm>
          <a:off x="1285852" y="3143248"/>
          <a:ext cx="2071702" cy="676029"/>
        </p:xfrm>
        <a:graphic>
          <a:graphicData uri="http://schemas.openxmlformats.org/presentationml/2006/ole">
            <p:oleObj spid="_x0000_s402436" name="Equation" r:id="rId6" imgW="622080" imgH="203040" progId="Equation.3">
              <p:embed/>
            </p:oleObj>
          </a:graphicData>
        </a:graphic>
      </p:graphicFrame>
      <p:sp>
        <p:nvSpPr>
          <p:cNvPr id="9" name="Right Arrow 8"/>
          <p:cNvSpPr/>
          <p:nvPr/>
        </p:nvSpPr>
        <p:spPr>
          <a:xfrm>
            <a:off x="3714744" y="3214686"/>
            <a:ext cx="500066" cy="357190"/>
          </a:xfrm>
          <a:prstGeom prst="rightArrow">
            <a:avLst/>
          </a:prstGeom>
          <a:solidFill>
            <a:schemeClr val="tx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                                            </a:t>
            </a:r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     Macro-scale</a:t>
            </a:r>
            <a:r>
              <a:rPr lang="en-US" altLang="zh-CN" dirty="0" smtClean="0"/>
              <a:t> </a:t>
            </a:r>
            <a:br>
              <a:rPr lang="en-US" altLang="zh-CN" dirty="0" smtClean="0"/>
            </a:br>
            <a:r>
              <a:rPr lang="en-US" altLang="zh-CN" dirty="0" smtClean="0"/>
              <a:t>Stream function:  potential flow</a:t>
            </a:r>
            <a:endParaRPr lang="zh-CN" alt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B949-2005-44F5-A9E8-131488A1FB1D}" type="slidenum">
              <a:rPr lang="zh-CN" altLang="en-US" smtClean="0"/>
              <a:pPr/>
              <a:t>52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Observe a numerical solution of a Laplace equation    </a:t>
            </a:r>
            <a:endParaRPr lang="zh-CN" alt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                                            </a:t>
            </a:r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     Macro-scale</a:t>
            </a:r>
            <a:r>
              <a:rPr lang="en-US" altLang="zh-CN" dirty="0" smtClean="0"/>
              <a:t> </a:t>
            </a:r>
            <a:br>
              <a:rPr lang="en-US" altLang="zh-CN" dirty="0" smtClean="0"/>
            </a:br>
            <a:r>
              <a:rPr lang="en-US" altLang="zh-CN" dirty="0" smtClean="0"/>
              <a:t>Stream function: potential flow</a:t>
            </a:r>
            <a:endParaRPr lang="zh-CN" altLang="en-US" dirty="0"/>
          </a:p>
        </p:txBody>
      </p:sp>
      <p:pic>
        <p:nvPicPr>
          <p:cNvPr id="40141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3071810"/>
            <a:ext cx="4214842" cy="317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1643042" y="6273225"/>
            <a:ext cx="6786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Streamlines (</a:t>
            </a:r>
            <a:r>
              <a:rPr lang="en-US" altLang="zh-CN" sz="2800" dirty="0" err="1" smtClean="0"/>
              <a:t>isocurve</a:t>
            </a:r>
            <a:r>
              <a:rPr lang="en-US" altLang="zh-CN" sz="2800" dirty="0" smtClean="0"/>
              <a:t> of stream function)</a:t>
            </a:r>
            <a:r>
              <a:rPr lang="en-US" altLang="zh-CN" sz="3200" dirty="0" smtClean="0"/>
              <a:t> </a:t>
            </a:r>
            <a:endParaRPr lang="zh-CN" altLang="en-US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B949-2005-44F5-A9E8-131488A1FB1D}" type="slidenum">
              <a:rPr lang="zh-CN" altLang="en-US" smtClean="0"/>
              <a:pPr/>
              <a:t>53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[GW78]</a:t>
            </a:r>
          </a:p>
          <a:p>
            <a:pPr lvl="1"/>
            <a:r>
              <a:rPr lang="en-US" altLang="zh-CN" dirty="0" err="1" smtClean="0"/>
              <a:t>Interpolant</a:t>
            </a:r>
            <a:r>
              <a:rPr lang="en-US" altLang="zh-CN" dirty="0" smtClean="0"/>
              <a:t> of the Inverse-Distance Weighted interpolation  (IDW)  </a:t>
            </a:r>
            <a:r>
              <a:rPr lang="en-US" altLang="zh-CN" sz="2400" dirty="0" smtClean="0"/>
              <a:t>[She68]  </a:t>
            </a:r>
            <a:r>
              <a:rPr lang="en-US" altLang="zh-CN" i="1" dirty="0" smtClean="0">
                <a:solidFill>
                  <a:schemeClr val="accent1"/>
                </a:solidFill>
              </a:rPr>
              <a:t>similar</a:t>
            </a:r>
            <a:r>
              <a:rPr lang="en-US" altLang="zh-CN" dirty="0" smtClean="0"/>
              <a:t> to the harmonic functions.</a:t>
            </a:r>
          </a:p>
          <a:p>
            <a:r>
              <a:rPr lang="en-US" altLang="zh-CN" dirty="0" smtClean="0"/>
              <a:t>We adapt IDW</a:t>
            </a:r>
          </a:p>
          <a:p>
            <a:pPr lvl="1"/>
            <a:r>
              <a:rPr lang="en-US" altLang="zh-CN" dirty="0" smtClean="0"/>
              <a:t>local  for the performance reasons</a:t>
            </a:r>
          </a:p>
          <a:p>
            <a:pPr lvl="1"/>
            <a:r>
              <a:rPr lang="en-US" altLang="zh-CN" dirty="0" smtClean="0"/>
              <a:t>provide parameters for controlling velocity profile</a:t>
            </a:r>
            <a:endParaRPr lang="zh-CN" alt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                                            </a:t>
            </a:r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     Macro-scale</a:t>
            </a:r>
            <a:r>
              <a:rPr lang="en-US" altLang="zh-CN" dirty="0" smtClean="0"/>
              <a:t> </a:t>
            </a:r>
            <a:br>
              <a:rPr lang="en-US" altLang="zh-CN" dirty="0" smtClean="0"/>
            </a:br>
            <a:r>
              <a:rPr lang="en-US" altLang="zh-CN" dirty="0" smtClean="0"/>
              <a:t>Stream function field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B949-2005-44F5-A9E8-131488A1FB1D}" type="slidenum">
              <a:rPr lang="zh-CN" altLang="en-US" smtClean="0"/>
              <a:pPr/>
              <a:t>54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                                            </a:t>
            </a:r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     Macro-scale</a:t>
            </a:r>
            <a:r>
              <a:rPr lang="en-US" altLang="zh-CN" dirty="0" smtClean="0"/>
              <a:t> </a:t>
            </a:r>
            <a:br>
              <a:rPr lang="en-US" altLang="zh-CN" dirty="0" smtClean="0"/>
            </a:br>
            <a:r>
              <a:rPr lang="en-US" altLang="zh-CN" dirty="0" smtClean="0"/>
              <a:t>Interpolation scheme</a:t>
            </a:r>
            <a:endParaRPr lang="zh-CN" altLang="en-US" dirty="0"/>
          </a:p>
        </p:txBody>
      </p:sp>
      <p:pic>
        <p:nvPicPr>
          <p:cNvPr id="32972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214810" y="1714489"/>
            <a:ext cx="4929189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B949-2005-44F5-A9E8-131488A1FB1D}" type="slidenum">
              <a:rPr lang="zh-CN" altLang="en-US" smtClean="0"/>
              <a:pPr/>
              <a:t>55</a:t>
            </a:fld>
            <a:endParaRPr lang="zh-CN" altLang="en-US"/>
          </a:p>
        </p:txBody>
      </p:sp>
      <p:graphicFrame>
        <p:nvGraphicFramePr>
          <p:cNvPr id="409601" name="Object 1"/>
          <p:cNvGraphicFramePr>
            <a:graphicFrameLocks noChangeAspect="1"/>
          </p:cNvGraphicFramePr>
          <p:nvPr/>
        </p:nvGraphicFramePr>
        <p:xfrm>
          <a:off x="285720" y="2057943"/>
          <a:ext cx="3571900" cy="1442576"/>
        </p:xfrm>
        <a:graphic>
          <a:graphicData uri="http://schemas.openxmlformats.org/presentationml/2006/ole">
            <p:oleObj spid="_x0000_s409601" name="Equation" r:id="rId5" imgW="1257120" imgH="507960" progId="Equation.3">
              <p:embed/>
            </p:oleObj>
          </a:graphicData>
        </a:graphic>
      </p:graphicFrame>
      <p:graphicFrame>
        <p:nvGraphicFramePr>
          <p:cNvPr id="409602" name="Object 2"/>
          <p:cNvGraphicFramePr>
            <a:graphicFrameLocks noChangeAspect="1"/>
          </p:cNvGraphicFramePr>
          <p:nvPr/>
        </p:nvGraphicFramePr>
        <p:xfrm>
          <a:off x="357158" y="3687414"/>
          <a:ext cx="3500462" cy="1117949"/>
        </p:xfrm>
        <a:graphic>
          <a:graphicData uri="http://schemas.openxmlformats.org/presentationml/2006/ole">
            <p:oleObj spid="_x0000_s409602" name="Equation" r:id="rId6" imgW="1231560" imgH="39348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00034" y="5072074"/>
            <a:ext cx="371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d      distance to boundaries</a:t>
            </a:r>
          </a:p>
          <a:p>
            <a:r>
              <a:rPr lang="en-US" altLang="zh-CN" sz="2400" dirty="0" smtClean="0"/>
              <a:t>f       smooth function</a:t>
            </a:r>
          </a:p>
          <a:p>
            <a:r>
              <a:rPr lang="en-US" altLang="zh-CN" sz="2400" dirty="0" smtClean="0"/>
              <a:t>s      search radius</a:t>
            </a:r>
          </a:p>
          <a:p>
            <a:r>
              <a:rPr lang="en-US" altLang="zh-CN" sz="2400" dirty="0" smtClean="0"/>
              <a:t>p      parameters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71472" y="5286388"/>
            <a:ext cx="8229600" cy="900098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en-US" altLang="zh-CN" sz="8000" dirty="0" smtClean="0"/>
              <a:t>      Our  result                                        Numerical solution</a:t>
            </a:r>
            <a:endParaRPr lang="zh-CN" altLang="en-US" sz="8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06374"/>
            <a:ext cx="9144000" cy="3484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                                            </a:t>
            </a:r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     Macro-scale</a:t>
            </a:r>
            <a:r>
              <a:rPr lang="en-US" altLang="zh-CN" dirty="0" smtClean="0"/>
              <a:t> </a:t>
            </a:r>
            <a:br>
              <a:rPr lang="en-US" altLang="zh-CN" dirty="0" smtClean="0"/>
            </a:br>
            <a:r>
              <a:rPr lang="en-US" altLang="zh-CN" dirty="0" smtClean="0"/>
              <a:t>Comparison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B949-2005-44F5-A9E8-131488A1FB1D}" type="slidenum">
              <a:rPr lang="zh-CN" altLang="en-US" smtClean="0"/>
              <a:pPr/>
              <a:t>56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Finite difference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154627" name="Object 3"/>
          <p:cNvGraphicFramePr>
            <a:graphicFrameLocks noChangeAspect="1"/>
          </p:cNvGraphicFramePr>
          <p:nvPr/>
        </p:nvGraphicFramePr>
        <p:xfrm>
          <a:off x="1285852" y="5357826"/>
          <a:ext cx="6627914" cy="1270994"/>
        </p:xfrm>
        <a:graphic>
          <a:graphicData uri="http://schemas.openxmlformats.org/presentationml/2006/ole">
            <p:oleObj spid="_x0000_s154627" name="Equation" r:id="rId3" imgW="2184120" imgH="419040" progId="Equation.3">
              <p:embed/>
            </p:oleObj>
          </a:graphicData>
        </a:graphic>
      </p:graphicFrame>
      <p:sp>
        <p:nvSpPr>
          <p:cNvPr id="6" name="Oval 5"/>
          <p:cNvSpPr/>
          <p:nvPr/>
        </p:nvSpPr>
        <p:spPr>
          <a:xfrm>
            <a:off x="4167756" y="3549206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143372" y="2928934"/>
            <a:ext cx="285752" cy="28575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178234" y="4214818"/>
            <a:ext cx="285752" cy="28575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857752" y="3571876"/>
            <a:ext cx="285752" cy="28575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500430" y="3571876"/>
            <a:ext cx="285752" cy="28575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10" idx="6"/>
            <a:endCxn id="9" idx="2"/>
          </p:cNvCxnSpPr>
          <p:nvPr/>
        </p:nvCxnSpPr>
        <p:spPr>
          <a:xfrm>
            <a:off x="3786182" y="3714752"/>
            <a:ext cx="107157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7" idx="4"/>
            <a:endCxn id="8" idx="0"/>
          </p:cNvCxnSpPr>
          <p:nvPr/>
        </p:nvCxnSpPr>
        <p:spPr>
          <a:xfrm rot="16200000" flipH="1">
            <a:off x="3803613" y="3697321"/>
            <a:ext cx="1000132" cy="348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14942" y="3071810"/>
            <a:ext cx="500066" cy="1588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14942" y="3714752"/>
            <a:ext cx="571504" cy="1588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 flipH="1" flipV="1">
            <a:off x="5251455" y="3393281"/>
            <a:ext cx="642148" cy="794"/>
          </a:xfrm>
          <a:prstGeom prst="line">
            <a:avLst/>
          </a:prstGeom>
          <a:ln w="25400" cmpd="sng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4628" name="Object 4"/>
          <p:cNvGraphicFramePr>
            <a:graphicFrameLocks noChangeAspect="1"/>
          </p:cNvGraphicFramePr>
          <p:nvPr/>
        </p:nvGraphicFramePr>
        <p:xfrm>
          <a:off x="5857884" y="3071810"/>
          <a:ext cx="385762" cy="538162"/>
        </p:xfrm>
        <a:graphic>
          <a:graphicData uri="http://schemas.openxmlformats.org/presentationml/2006/ole">
            <p:oleObj spid="_x0000_s154628" name="Equation" r:id="rId4" imgW="126720" imgH="177480" progId="Equation.3">
              <p:embed/>
            </p:oleObj>
          </a:graphicData>
        </a:graphic>
      </p:graphicFrame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                                            </a:t>
            </a:r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     Macro-scale</a:t>
            </a:r>
            <a:r>
              <a:rPr lang="en-US" altLang="zh-CN" dirty="0" smtClean="0"/>
              <a:t> </a:t>
            </a:r>
            <a:br>
              <a:rPr lang="en-US" altLang="zh-CN" dirty="0" smtClean="0"/>
            </a:br>
            <a:r>
              <a:rPr lang="en-US" altLang="zh-CN" dirty="0" smtClean="0"/>
              <a:t>From stream function to</a:t>
            </a:r>
            <a:r>
              <a:rPr lang="en-US" altLang="zh-CN" dirty="0" smtClean="0">
                <a:sym typeface="Wingdings" pitchFamily="2" charset="2"/>
              </a:rPr>
              <a:t> velocity</a:t>
            </a:r>
            <a:endParaRPr lang="zh-CN" alt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B949-2005-44F5-A9E8-131488A1FB1D}" type="slidenum">
              <a:rPr lang="zh-CN" altLang="en-US" smtClean="0"/>
              <a:pPr/>
              <a:t>57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75191"/>
            <a:ext cx="8686800" cy="4625609"/>
          </a:xfrm>
        </p:spPr>
        <p:txBody>
          <a:bodyPr/>
          <a:lstStyle/>
          <a:p>
            <a:r>
              <a:rPr lang="en-US" altLang="zh-CN" dirty="0" smtClean="0"/>
              <a:t>Interpolation relies heavily on distance query</a:t>
            </a:r>
          </a:p>
          <a:p>
            <a:pPr lvl="1"/>
            <a:r>
              <a:rPr lang="en-US" altLang="zh-CN" dirty="0" smtClean="0"/>
              <a:t>Acceleration needed</a:t>
            </a:r>
          </a:p>
          <a:p>
            <a:r>
              <a:rPr lang="en-US" altLang="zh-CN" dirty="0" smtClean="0"/>
              <a:t>Combine with tile-based terrain </a:t>
            </a:r>
            <a:r>
              <a:rPr lang="en-US" altLang="zh-CN" sz="2800" dirty="0" smtClean="0"/>
              <a:t>[BN07]</a:t>
            </a:r>
          </a:p>
          <a:p>
            <a:pPr lvl="1"/>
            <a:r>
              <a:rPr lang="en-US" altLang="zh-CN" dirty="0" smtClean="0"/>
              <a:t>Generate an acceleration data structure in each newly created terrain  </a:t>
            </a:r>
            <a:r>
              <a:rPr lang="en-US" altLang="zh-CN" i="1" dirty="0" smtClean="0">
                <a:solidFill>
                  <a:schemeClr val="accent1"/>
                </a:solidFill>
              </a:rPr>
              <a:t>on-the-fly</a:t>
            </a:r>
          </a:p>
          <a:p>
            <a:pPr lvl="1"/>
            <a:endParaRPr lang="en-US" altLang="zh-CN" dirty="0" smtClean="0"/>
          </a:p>
          <a:p>
            <a:pPr lvl="1">
              <a:buNone/>
            </a:pPr>
            <a:r>
              <a:rPr lang="en-US" altLang="zh-CN" i="1" dirty="0" smtClean="0"/>
              <a:t>Please see the thesis for more details</a:t>
            </a:r>
            <a:r>
              <a:rPr lang="en-US" altLang="zh-CN" dirty="0" smtClean="0"/>
              <a:t>.</a:t>
            </a:r>
            <a:endParaRPr lang="zh-CN" alt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                                            </a:t>
            </a:r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     Macro-scale</a:t>
            </a:r>
            <a:r>
              <a:rPr lang="en-US" altLang="zh-CN" dirty="0" smtClean="0"/>
              <a:t> </a:t>
            </a:r>
            <a:br>
              <a:rPr lang="en-US" altLang="zh-CN" dirty="0" smtClean="0"/>
            </a:br>
            <a:r>
              <a:rPr lang="en-US" altLang="zh-CN" dirty="0" smtClean="0"/>
              <a:t>Implementation: distance queries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B949-2005-44F5-A9E8-131488A1FB1D}" type="slidenum">
              <a:rPr lang="zh-CN" altLang="en-US" smtClean="0"/>
              <a:pPr/>
              <a:t>58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video-macro-vel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78417" y="1500174"/>
            <a:ext cx="7143768" cy="5357826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                                            </a:t>
            </a:r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     Macro-scale</a:t>
            </a:r>
            <a:r>
              <a:rPr lang="en-US" altLang="zh-CN" dirty="0" smtClean="0"/>
              <a:t> </a:t>
            </a:r>
            <a:br>
              <a:rPr lang="en-US" altLang="zh-CN" dirty="0" smtClean="0"/>
            </a:br>
            <a:r>
              <a:rPr lang="en-US" altLang="zh-CN" dirty="0" smtClean="0"/>
              <a:t>Result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B949-2005-44F5-A9E8-131488A1FB1D}" type="slidenum">
              <a:rPr lang="zh-CN" altLang="en-US" smtClean="0"/>
              <a:pPr/>
              <a:t>59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</a:t>
            </a:r>
          </a:p>
          <a:p>
            <a:pPr lvl="1"/>
            <a:r>
              <a:rPr lang="en-US" dirty="0" smtClean="0"/>
              <a:t>Synthesize visually convincing rivers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 content</a:t>
            </a:r>
          </a:p>
          <a:p>
            <a:pPr lvl="1"/>
            <a:r>
              <a:rPr lang="en-US" dirty="0" smtClean="0"/>
              <a:t>Modeling</a:t>
            </a:r>
          </a:p>
          <a:p>
            <a:pPr lvl="2"/>
            <a:r>
              <a:rPr lang="en-US" dirty="0" smtClean="0"/>
              <a:t>River shape &amp; surface details</a:t>
            </a:r>
          </a:p>
          <a:p>
            <a:pPr lvl="1"/>
            <a:r>
              <a:rPr lang="en-US" dirty="0" smtClean="0"/>
              <a:t>Animating</a:t>
            </a:r>
          </a:p>
          <a:p>
            <a:pPr lvl="2"/>
            <a:r>
              <a:rPr lang="en-US" dirty="0" smtClean="0"/>
              <a:t>Water motion in rivers.</a:t>
            </a:r>
          </a:p>
          <a:p>
            <a:pPr lvl="2"/>
            <a:endParaRPr lang="en-US" dirty="0" smtClean="0"/>
          </a:p>
          <a:p>
            <a:pPr lvl="2" algn="ctr">
              <a:buNone/>
            </a:pPr>
            <a:endParaRPr lang="en-US" sz="3200" b="1" dirty="0" smtClean="0">
              <a:solidFill>
                <a:schemeClr val="accent1"/>
              </a:solidFill>
            </a:endParaRPr>
          </a:p>
          <a:p>
            <a:pPr lvl="2">
              <a:buNone/>
            </a:pPr>
            <a:endParaRPr lang="en-US" dirty="0" smtClean="0"/>
          </a:p>
          <a:p>
            <a:pPr lvl="3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				 	</a:t>
            </a:r>
            <a:r>
              <a:rPr lang="en-US" altLang="zh-CN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     </a:t>
            </a:r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Introduction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Study of rivers in CG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B949-2005-44F5-A9E8-131488A1FB1D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  <p:transition advTm="21235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Procedural river flow</a:t>
            </a:r>
          </a:p>
          <a:p>
            <a:pPr lvl="1"/>
            <a:r>
              <a:rPr lang="en-US" altLang="zh-CN" dirty="0" smtClean="0"/>
              <a:t>Fast</a:t>
            </a:r>
          </a:p>
          <a:p>
            <a:pPr lvl="1"/>
            <a:r>
              <a:rPr lang="en-US" altLang="zh-CN" dirty="0" smtClean="0"/>
              <a:t>Scalable</a:t>
            </a:r>
          </a:p>
          <a:p>
            <a:pPr lvl="2"/>
            <a:r>
              <a:rPr lang="en-US" altLang="zh-CN" dirty="0" smtClean="0"/>
              <a:t>Calculate at needed</a:t>
            </a:r>
          </a:p>
          <a:p>
            <a:pPr lvl="2"/>
            <a:r>
              <a:rPr lang="en-US" altLang="zh-CN" dirty="0" smtClean="0"/>
              <a:t>Velocity locally dependent</a:t>
            </a:r>
          </a:p>
          <a:p>
            <a:pPr lvl="1"/>
            <a:r>
              <a:rPr lang="en-US" altLang="zh-CN" dirty="0" smtClean="0"/>
              <a:t>Controllable </a:t>
            </a:r>
          </a:p>
          <a:p>
            <a:pPr lvl="2"/>
            <a:r>
              <a:rPr lang="en-US" altLang="zh-CN" dirty="0" smtClean="0"/>
              <a:t>Control velocity:   flow rates,   interpolation parameters</a:t>
            </a:r>
          </a:p>
          <a:p>
            <a:pPr lvl="2"/>
            <a:r>
              <a:rPr lang="en-US" altLang="zh-CN" dirty="0" smtClean="0"/>
              <a:t>Edit shape of river on-the-fly</a:t>
            </a:r>
            <a:endParaRPr lang="zh-CN" alt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Macro-scale: conclusion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B949-2005-44F5-A9E8-131488A1FB1D}" type="slidenum">
              <a:rPr lang="zh-CN" altLang="en-US" smtClean="0"/>
              <a:pPr/>
              <a:t>60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9080938" cy="4625609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Introduction</a:t>
            </a:r>
          </a:p>
          <a:p>
            <a:r>
              <a:rPr lang="en-US" altLang="zh-CN" dirty="0" smtClean="0"/>
              <a:t>Previous work</a:t>
            </a:r>
          </a:p>
          <a:p>
            <a:r>
              <a:rPr lang="en-US" altLang="zh-CN" dirty="0" smtClean="0"/>
              <a:t>Strategy overview</a:t>
            </a:r>
          </a:p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Contributions</a:t>
            </a:r>
          </a:p>
          <a:p>
            <a:pPr lvl="1"/>
            <a:r>
              <a:rPr lang="en-US" altLang="zh-CN" dirty="0" smtClean="0"/>
              <a:t>1: Macro-scale</a:t>
            </a:r>
          </a:p>
          <a:p>
            <a:pPr lvl="1"/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2: </a:t>
            </a:r>
            <a:r>
              <a:rPr lang="en-US" altLang="zh-CN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Meso</a:t>
            </a:r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-scale</a:t>
            </a:r>
          </a:p>
          <a:p>
            <a:pPr lvl="1"/>
            <a:r>
              <a:rPr lang="en-US" altLang="zh-CN" dirty="0" smtClean="0"/>
              <a:t>3: Micro-scale</a:t>
            </a:r>
          </a:p>
          <a:p>
            <a:r>
              <a:rPr lang="en-US" altLang="zh-CN" dirty="0" smtClean="0"/>
              <a:t>Conclusion</a:t>
            </a:r>
            <a:endParaRPr lang="zh-CN" alt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126934" y="4714884"/>
            <a:ext cx="2286016" cy="428628"/>
          </a:xfrm>
          <a:prstGeom prst="roundRect">
            <a:avLst/>
          </a:prstGeom>
          <a:noFill/>
          <a:ln w="63500" cap="rnd" cmpd="sng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B949-2005-44F5-A9E8-131488A1FB1D}" type="slidenum">
              <a:rPr lang="zh-CN" altLang="en-US" smtClean="0"/>
              <a:pPr/>
              <a:t>61</a:t>
            </a:fld>
            <a:endParaRPr lang="zh-CN" altLang="en-US"/>
          </a:p>
        </p:txBody>
      </p:sp>
    </p:spTree>
  </p:cSld>
  <p:clrMapOvr>
    <a:masterClrMapping/>
  </p:clrMapOvr>
  <p:transition advTm="6562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Meso</a:t>
            </a:r>
            <a:r>
              <a:rPr lang="en-US" dirty="0" smtClean="0"/>
              <a:t>-scale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</a:t>
            </a:r>
          </a:p>
          <a:p>
            <a:pPr lvl="1"/>
            <a:r>
              <a:rPr lang="en-US" dirty="0" smtClean="0"/>
              <a:t>Modeling individual &amp; structured wave features on river surfaces, with our constraints.</a:t>
            </a:r>
          </a:p>
          <a:p>
            <a:pPr lvl="2"/>
            <a:r>
              <a:rPr lang="en-US" dirty="0" smtClean="0"/>
              <a:t>Real-time</a:t>
            </a:r>
          </a:p>
          <a:p>
            <a:pPr lvl="2"/>
            <a:r>
              <a:rPr lang="en-US" dirty="0" smtClean="0"/>
              <a:t>Scalability</a:t>
            </a:r>
          </a:p>
          <a:p>
            <a:pPr lvl="2"/>
            <a:r>
              <a:rPr lang="en-US" dirty="0" smtClean="0"/>
              <a:t>Controllability</a:t>
            </a:r>
          </a:p>
          <a:p>
            <a:pPr lvl="2"/>
            <a:r>
              <a:rPr lang="en-US" dirty="0" smtClean="0"/>
              <a:t>Quality</a:t>
            </a:r>
          </a:p>
          <a:p>
            <a:pPr lvl="1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B949-2005-44F5-A9E8-131488A1FB1D}" type="slidenum">
              <a:rPr lang="zh-CN" altLang="en-US" smtClean="0"/>
              <a:pPr/>
              <a:t>62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ideo-meso-real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33964" y="1500149"/>
            <a:ext cx="7281374" cy="5461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                                            </a:t>
            </a:r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     </a:t>
            </a:r>
            <a:r>
              <a:rPr lang="en-US" altLang="zh-CN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Meso</a:t>
            </a:r>
            <a:r>
              <a:rPr lang="en-US" altLang="zh-CN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-scale</a:t>
            </a:r>
            <a:r>
              <a:rPr lang="en-US" altLang="zh-CN" dirty="0" smtClean="0"/>
              <a:t> </a:t>
            </a:r>
            <a:br>
              <a:rPr lang="en-US" altLang="zh-CN" dirty="0" smtClean="0"/>
            </a:br>
            <a:r>
              <a:rPr lang="en-US" altLang="zh-CN" dirty="0" smtClean="0"/>
              <a:t>Quasi-stationary waves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B949-2005-44F5-A9E8-131488A1FB1D}" type="slidenum">
              <a:rPr lang="zh-CN" altLang="en-US" smtClean="0"/>
              <a:pPr/>
              <a:t>63</a:t>
            </a:fld>
            <a:endParaRPr lang="zh-CN" altLang="en-US"/>
          </a:p>
        </p:txBody>
      </p:sp>
      <p:sp>
        <p:nvSpPr>
          <p:cNvPr id="7" name="Rounded Rectangle 6"/>
          <p:cNvSpPr/>
          <p:nvPr/>
        </p:nvSpPr>
        <p:spPr>
          <a:xfrm>
            <a:off x="1214414" y="6143644"/>
            <a:ext cx="1571636" cy="50006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Real scene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High-resolution required for simulation and rendering</a:t>
            </a:r>
          </a:p>
          <a:p>
            <a:pPr>
              <a:buNone/>
            </a:pPr>
            <a:endParaRPr lang="zh-CN" altLang="en-US" dirty="0"/>
          </a:p>
        </p:txBody>
      </p:sp>
      <p:pic>
        <p:nvPicPr>
          <p:cNvPr id="1146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3071810"/>
            <a:ext cx="4572032" cy="353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                                            </a:t>
            </a:r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     </a:t>
            </a:r>
            <a:r>
              <a:rPr lang="en-US" altLang="zh-CN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Meso</a:t>
            </a:r>
            <a:r>
              <a:rPr lang="en-US" altLang="zh-CN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-scale</a:t>
            </a:r>
            <a:r>
              <a:rPr lang="en-US" altLang="zh-CN" dirty="0" smtClean="0"/>
              <a:t> </a:t>
            </a:r>
            <a:br>
              <a:rPr lang="en-US" altLang="zh-CN" dirty="0" smtClean="0"/>
            </a:br>
            <a:r>
              <a:rPr lang="en-US" altLang="zh-CN" dirty="0" smtClean="0"/>
              <a:t>Challenges</a:t>
            </a:r>
            <a:endParaRPr lang="zh-CN" altLang="en-US" dirty="0"/>
          </a:p>
        </p:txBody>
      </p:sp>
      <p:pic>
        <p:nvPicPr>
          <p:cNvPr id="38502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286124"/>
            <a:ext cx="3357554" cy="3321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B949-2005-44F5-A9E8-131488A1FB1D}" type="slidenum">
              <a:rPr lang="zh-CN" altLang="en-US" smtClean="0"/>
              <a:pPr/>
              <a:t>64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Construct  the vector features from a given velocity field </a:t>
            </a:r>
            <a:r>
              <a:rPr lang="en-US" altLang="zh-CN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without numerical simulation</a:t>
            </a:r>
            <a:endParaRPr lang="zh-CN" alt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857496"/>
            <a:ext cx="5715040" cy="3839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                                            </a:t>
            </a:r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     </a:t>
            </a:r>
            <a:r>
              <a:rPr lang="en-US" altLang="zh-CN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Meso</a:t>
            </a:r>
            <a:r>
              <a:rPr lang="en-US" altLang="zh-CN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-scale</a:t>
            </a:r>
            <a:r>
              <a:rPr lang="en-US" altLang="zh-CN" dirty="0" smtClean="0"/>
              <a:t> </a:t>
            </a:r>
            <a:br>
              <a:rPr lang="en-US" altLang="zh-CN" dirty="0" smtClean="0"/>
            </a:br>
            <a:r>
              <a:rPr lang="en-US" altLang="zh-CN" dirty="0" smtClean="0"/>
              <a:t>Existing model </a:t>
            </a:r>
            <a:r>
              <a:rPr lang="en-US" altLang="zh-CN" sz="3600" dirty="0" smtClean="0"/>
              <a:t>[NP01]</a:t>
            </a:r>
            <a:endParaRPr lang="zh-CN" altLang="en-US" sz="3600" dirty="0"/>
          </a:p>
        </p:txBody>
      </p:sp>
      <p:sp>
        <p:nvSpPr>
          <p:cNvPr id="5" name="Rectangular Callout 4"/>
          <p:cNvSpPr/>
          <p:nvPr/>
        </p:nvSpPr>
        <p:spPr>
          <a:xfrm>
            <a:off x="7286612" y="4643446"/>
            <a:ext cx="1857388" cy="571504"/>
          </a:xfrm>
          <a:prstGeom prst="wedgeRectCallout">
            <a:avLst>
              <a:gd name="adj1" fmla="val -98492"/>
              <a:gd name="adj2" fmla="val -249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/>
              <a:t>Shockwave</a:t>
            </a:r>
            <a:endParaRPr lang="zh-CN" altLang="en-US" sz="2400" b="1" dirty="0"/>
          </a:p>
        </p:txBody>
      </p:sp>
      <p:sp>
        <p:nvSpPr>
          <p:cNvPr id="7" name="Rectangular Callout 6"/>
          <p:cNvSpPr/>
          <p:nvPr/>
        </p:nvSpPr>
        <p:spPr>
          <a:xfrm>
            <a:off x="2000232" y="3071810"/>
            <a:ext cx="1643074" cy="500066"/>
          </a:xfrm>
          <a:prstGeom prst="wedgeRectCallout">
            <a:avLst>
              <a:gd name="adj1" fmla="val 35396"/>
              <a:gd name="adj2" fmla="val 15600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/>
              <a:t>Ripples</a:t>
            </a:r>
            <a:endParaRPr lang="zh-CN" altLang="en-US" sz="2400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B949-2005-44F5-A9E8-131488A1FB1D}" type="slidenum">
              <a:rPr lang="zh-CN" altLang="en-US" smtClean="0"/>
              <a:pPr/>
              <a:t>65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901146" cy="4625609"/>
          </a:xfrm>
        </p:spPr>
        <p:txBody>
          <a:bodyPr/>
          <a:lstStyle/>
          <a:p>
            <a:r>
              <a:rPr lang="en-US" altLang="zh-CN" dirty="0" smtClean="0"/>
              <a:t>Problems</a:t>
            </a:r>
          </a:p>
          <a:p>
            <a:pPr lvl="1"/>
            <a:r>
              <a:rPr lang="en-US" altLang="zh-CN" dirty="0" smtClean="0"/>
              <a:t>Need to be improved </a:t>
            </a:r>
          </a:p>
          <a:p>
            <a:pPr lvl="2"/>
            <a:r>
              <a:rPr lang="en-US" altLang="zh-CN" dirty="0" smtClean="0"/>
              <a:t>robustness  &amp; efficiency</a:t>
            </a:r>
          </a:p>
          <a:p>
            <a:pPr lvl="1"/>
            <a:r>
              <a:rPr lang="en-US" altLang="zh-CN" dirty="0" smtClean="0"/>
              <a:t>No solution for surface reconstruction and rendering </a:t>
            </a:r>
            <a:endParaRPr lang="zh-CN" alt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                                            </a:t>
            </a:r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     </a:t>
            </a:r>
            <a:r>
              <a:rPr lang="en-US" altLang="zh-CN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Meso</a:t>
            </a:r>
            <a:r>
              <a:rPr lang="en-US" altLang="zh-CN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-scale</a:t>
            </a:r>
            <a:r>
              <a:rPr lang="en-US" altLang="zh-CN" dirty="0" smtClean="0"/>
              <a:t> </a:t>
            </a:r>
            <a:br>
              <a:rPr lang="en-US" altLang="zh-CN" dirty="0" smtClean="0"/>
            </a:br>
            <a:r>
              <a:rPr lang="en-US" altLang="zh-CN" dirty="0" smtClean="0"/>
              <a:t>Existing model </a:t>
            </a:r>
            <a:r>
              <a:rPr lang="en-US" altLang="zh-CN" sz="3600" dirty="0" smtClean="0"/>
              <a:t>[NP01]</a:t>
            </a:r>
            <a:endParaRPr lang="zh-CN" alt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B949-2005-44F5-A9E8-131488A1FB1D}" type="slidenum">
              <a:rPr lang="zh-CN" altLang="en-US" smtClean="0"/>
              <a:pPr/>
              <a:t>66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686800" cy="4625609"/>
          </a:xfrm>
        </p:spPr>
        <p:txBody>
          <a:bodyPr/>
          <a:lstStyle/>
          <a:p>
            <a:r>
              <a:rPr lang="en-US" altLang="zh-CN" dirty="0" smtClean="0"/>
              <a:t>Improve on existing model [NP01]</a:t>
            </a:r>
          </a:p>
          <a:p>
            <a:pPr lvl="1"/>
            <a:r>
              <a:rPr lang="en-US" altLang="zh-CN" dirty="0" smtClean="0"/>
              <a:t>Result</a:t>
            </a:r>
          </a:p>
          <a:p>
            <a:pPr lvl="2"/>
            <a:r>
              <a:rPr lang="en-US" altLang="zh-CN" dirty="0" smtClean="0"/>
              <a:t>Mean flow </a:t>
            </a:r>
            <a:r>
              <a:rPr lang="en-US" altLang="zh-CN" dirty="0" smtClean="0">
                <a:sym typeface="Wingdings" pitchFamily="2" charset="2"/>
              </a:rPr>
              <a:t>  </a:t>
            </a:r>
            <a:r>
              <a:rPr lang="en-US" altLang="zh-CN" dirty="0" smtClean="0"/>
              <a:t>shockwave curves (wave crests) </a:t>
            </a:r>
          </a:p>
          <a:p>
            <a:pPr lvl="2"/>
            <a:r>
              <a:rPr lang="en-US" altLang="zh-CN" dirty="0" smtClean="0"/>
              <a:t>Animated  by adding </a:t>
            </a:r>
            <a:r>
              <a:rPr lang="en-US" altLang="zh-CN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perturbation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dirty="0" smtClean="0"/>
              <a:t>to  the mean flow</a:t>
            </a:r>
          </a:p>
          <a:p>
            <a:pPr lvl="2"/>
            <a:endParaRPr lang="en-US" altLang="zh-CN" dirty="0" smtClean="0"/>
          </a:p>
          <a:p>
            <a:endParaRPr lang="en-US" altLang="zh-CN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                                            </a:t>
            </a:r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     </a:t>
            </a:r>
            <a:r>
              <a:rPr lang="en-US" altLang="zh-CN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Meso</a:t>
            </a:r>
            <a:r>
              <a:rPr lang="en-US" altLang="zh-CN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-scale</a:t>
            </a:r>
            <a:r>
              <a:rPr lang="en-US" altLang="zh-CN" dirty="0" smtClean="0"/>
              <a:t> </a:t>
            </a:r>
            <a:br>
              <a:rPr lang="en-US" altLang="zh-CN" dirty="0" smtClean="0"/>
            </a:br>
            <a:r>
              <a:rPr lang="en-US" altLang="zh-CN" dirty="0" smtClean="0"/>
              <a:t>My work</a:t>
            </a:r>
            <a:endParaRPr lang="zh-CN" alt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B949-2005-44F5-A9E8-131488A1FB1D}" type="slidenum">
              <a:rPr lang="zh-CN" altLang="en-US" smtClean="0"/>
              <a:pPr/>
              <a:t>67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292" y="1785926"/>
            <a:ext cx="8829708" cy="4625609"/>
          </a:xfrm>
        </p:spPr>
        <p:txBody>
          <a:bodyPr/>
          <a:lstStyle/>
          <a:p>
            <a:r>
              <a:rPr lang="en-US" altLang="zh-CN" dirty="0" smtClean="0"/>
              <a:t>Improve on existing model [NP01]</a:t>
            </a:r>
          </a:p>
          <a:p>
            <a:pPr lvl="1"/>
            <a:r>
              <a:rPr lang="en-US" altLang="zh-CN" dirty="0" smtClean="0"/>
              <a:t>Result</a:t>
            </a:r>
          </a:p>
          <a:p>
            <a:pPr lvl="2"/>
            <a:r>
              <a:rPr lang="en-US" altLang="zh-CN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Mean flow </a:t>
            </a:r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</a:t>
            </a:r>
            <a:r>
              <a:rPr lang="en-US" altLang="zh-CN" dirty="0" smtClean="0"/>
              <a:t>  shockwave curves (wave crests) </a:t>
            </a:r>
          </a:p>
          <a:p>
            <a:pPr lvl="2"/>
            <a:r>
              <a:rPr lang="en-US" altLang="zh-CN" dirty="0" smtClean="0"/>
              <a:t>Animated by adding </a:t>
            </a:r>
            <a:r>
              <a:rPr lang="en-US" altLang="zh-CN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perturbation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dirty="0" smtClean="0"/>
              <a:t>to  the mean flow</a:t>
            </a:r>
          </a:p>
          <a:p>
            <a:endParaRPr lang="en-US" altLang="zh-CN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                                            </a:t>
            </a:r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     </a:t>
            </a:r>
            <a:r>
              <a:rPr lang="en-US" altLang="zh-CN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Meso</a:t>
            </a:r>
            <a:r>
              <a:rPr lang="en-US" altLang="zh-CN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-scale </a:t>
            </a:r>
            <a:br>
              <a:rPr lang="en-US" altLang="zh-CN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altLang="zh-CN" dirty="0" smtClean="0"/>
              <a:t>My work</a:t>
            </a:r>
            <a:endParaRPr lang="zh-CN" altLang="en-US" sz="3600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3071802" y="1714488"/>
            <a:ext cx="1714512" cy="857256"/>
          </a:xfrm>
          <a:prstGeom prst="wedgeRoundRectCallout">
            <a:avLst>
              <a:gd name="adj1" fmla="val -74861"/>
              <a:gd name="adj2" fmla="val 98749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/>
              <a:t>Macro-scale</a:t>
            </a:r>
            <a:endParaRPr lang="zh-CN" altLang="en-US" sz="2000" b="1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3857620" y="4714884"/>
            <a:ext cx="3286148" cy="857256"/>
          </a:xfrm>
          <a:prstGeom prst="wedgeRoundRectCallout">
            <a:avLst>
              <a:gd name="adj1" fmla="val -30106"/>
              <a:gd name="adj2" fmla="val -150138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 err="1" smtClean="0"/>
              <a:t>Meso</a:t>
            </a:r>
            <a:r>
              <a:rPr lang="en-US" altLang="zh-CN" sz="2000" b="1" dirty="0" smtClean="0"/>
              <a:t>-scale,   [WH91]</a:t>
            </a:r>
            <a:endParaRPr lang="zh-CN" altLang="en-US" sz="2000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B949-2005-44F5-A9E8-131488A1FB1D}" type="slidenum">
              <a:rPr lang="zh-CN" altLang="en-US" smtClean="0"/>
              <a:pPr/>
              <a:t>68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686800" cy="4625609"/>
          </a:xfrm>
        </p:spPr>
        <p:txBody>
          <a:bodyPr/>
          <a:lstStyle/>
          <a:p>
            <a:r>
              <a:rPr lang="en-US" altLang="zh-CN" dirty="0" smtClean="0"/>
              <a:t>Improve on existing model [NP01]</a:t>
            </a:r>
          </a:p>
          <a:p>
            <a:pPr lvl="1"/>
            <a:r>
              <a:rPr lang="en-US" altLang="zh-CN" dirty="0" smtClean="0"/>
              <a:t>Result</a:t>
            </a:r>
          </a:p>
          <a:p>
            <a:pPr lvl="2"/>
            <a:r>
              <a:rPr lang="en-US" altLang="zh-CN" dirty="0" smtClean="0"/>
              <a:t>Mean flow </a:t>
            </a:r>
            <a:r>
              <a:rPr lang="en-US" altLang="zh-CN" dirty="0" smtClean="0">
                <a:sym typeface="Wingdings" pitchFamily="2" charset="2"/>
              </a:rPr>
              <a:t>  </a:t>
            </a:r>
            <a:r>
              <a:rPr lang="en-US" altLang="zh-CN" dirty="0" smtClean="0"/>
              <a:t>shockwave curves (wave crests) </a:t>
            </a:r>
          </a:p>
          <a:p>
            <a:pPr lvl="2"/>
            <a:r>
              <a:rPr lang="en-US" altLang="zh-CN" dirty="0" smtClean="0"/>
              <a:t>Animated by adding 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perturbation </a:t>
            </a:r>
            <a:r>
              <a:rPr lang="en-US" altLang="zh-CN" dirty="0" smtClean="0"/>
              <a:t>to  the mean flow</a:t>
            </a:r>
          </a:p>
          <a:p>
            <a:pPr lvl="2"/>
            <a:r>
              <a:rPr lang="en-US" altLang="zh-CN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Very efficient</a:t>
            </a:r>
          </a:p>
          <a:p>
            <a:pPr lvl="2"/>
            <a:endParaRPr lang="en-US" altLang="zh-CN" dirty="0" smtClean="0"/>
          </a:p>
          <a:p>
            <a:endParaRPr lang="en-US" altLang="zh-CN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                                            </a:t>
            </a:r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     </a:t>
            </a:r>
            <a:r>
              <a:rPr lang="en-US" altLang="zh-CN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Meso</a:t>
            </a:r>
            <a:r>
              <a:rPr lang="en-US" altLang="zh-CN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-scale</a:t>
            </a:r>
            <a:r>
              <a:rPr lang="en-US" altLang="zh-CN" dirty="0" smtClean="0"/>
              <a:t> </a:t>
            </a:r>
            <a:br>
              <a:rPr lang="en-US" altLang="zh-CN" dirty="0" smtClean="0"/>
            </a:br>
            <a:r>
              <a:rPr lang="en-US" altLang="zh-CN" dirty="0" smtClean="0"/>
              <a:t>My work</a:t>
            </a:r>
            <a:endParaRPr lang="zh-CN" alt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B949-2005-44F5-A9E8-131488A1FB1D}" type="slidenum">
              <a:rPr lang="zh-CN" altLang="en-US" smtClean="0"/>
              <a:pPr/>
              <a:t>69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applications, need more studies</a:t>
            </a:r>
          </a:p>
          <a:p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intro-app-crysi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857496"/>
            <a:ext cx="3929090" cy="2946817"/>
          </a:xfrm>
          <a:prstGeom prst="rect">
            <a:avLst/>
          </a:prstGeom>
          <a:ln>
            <a:noFill/>
          </a:ln>
          <a:effectLst>
            <a:outerShdw blurRad="50800" dist="50800" dir="2700000" algn="ctr" rotWithShape="0">
              <a:schemeClr val="bg1">
                <a:alpha val="52000"/>
              </a:scheme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1428728" y="6000768"/>
            <a:ext cx="2428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/>
              <a:t>EA: Crysis</a:t>
            </a:r>
            <a:endParaRPr lang="zh-CN" altLang="en-US" sz="3200" i="1" dirty="0"/>
          </a:p>
        </p:txBody>
      </p:sp>
      <p:pic>
        <p:nvPicPr>
          <p:cNvPr id="6" name="Picture 5" descr="intro-app-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2786058"/>
            <a:ext cx="3880164" cy="295042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54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572132" y="5857892"/>
            <a:ext cx="2500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/>
              <a:t>Google Earth</a:t>
            </a:r>
            <a:endParaRPr lang="zh-CN" altLang="en-US" sz="3200" i="1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				 	</a:t>
            </a:r>
            <a:r>
              <a:rPr lang="en-US" altLang="zh-CN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     </a:t>
            </a:r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Introduction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Rivers in CG applications</a:t>
            </a:r>
            <a:endParaRPr lang="zh-CN" alt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B949-2005-44F5-A9E8-131488A1FB1D}" type="slidenum">
              <a:rPr lang="zh-CN" altLang="en-US" smtClean="0"/>
              <a:pPr/>
              <a:t>7</a:t>
            </a:fld>
            <a:endParaRPr lang="zh-CN" altLang="en-US"/>
          </a:p>
        </p:txBody>
      </p:sp>
      <p:pic>
        <p:nvPicPr>
          <p:cNvPr id="257025" name="Picture 1" descr="D:\Program Files\Microsoft Office\MEDIA\OFFICE12\Bullets\BD14793_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14850" y="3371850"/>
            <a:ext cx="114300" cy="114300"/>
          </a:xfrm>
          <a:prstGeom prst="rect">
            <a:avLst/>
          </a:prstGeom>
          <a:noFill/>
        </p:spPr>
      </p:pic>
    </p:spTree>
  </p:cSld>
  <p:clrMapOvr>
    <a:masterClrMapping/>
  </p:clrMapOvr>
  <p:transition advTm="24140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tx2"/>
                </a:solidFill>
              </a:rPr>
              <a:t>Improve on existing model [NP01]</a:t>
            </a:r>
          </a:p>
          <a:p>
            <a:r>
              <a:rPr lang="en-US" altLang="zh-CN" dirty="0" smtClean="0"/>
              <a:t>Construct appropriate  representation from wave features for high-quality rendering</a:t>
            </a:r>
          </a:p>
          <a:p>
            <a:endParaRPr lang="en-US" altLang="zh-CN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                                            </a:t>
            </a:r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     </a:t>
            </a:r>
            <a:r>
              <a:rPr lang="en-US" altLang="zh-CN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Meso</a:t>
            </a:r>
            <a:r>
              <a:rPr lang="en-US" altLang="zh-CN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-scale</a:t>
            </a:r>
            <a:r>
              <a:rPr lang="en-US" altLang="zh-CN" dirty="0" smtClean="0"/>
              <a:t> </a:t>
            </a:r>
            <a:br>
              <a:rPr lang="en-US" altLang="zh-CN" dirty="0" smtClean="0"/>
            </a:br>
            <a:r>
              <a:rPr lang="en-US" altLang="zh-CN" dirty="0" smtClean="0"/>
              <a:t>My work</a:t>
            </a:r>
            <a:endParaRPr lang="zh-CN" altLang="en-US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4143380"/>
            <a:ext cx="3857652" cy="259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B949-2005-44F5-A9E8-131488A1FB1D}" type="slidenum">
              <a:rPr lang="zh-CN" altLang="en-US" smtClean="0"/>
              <a:pPr/>
              <a:t>70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543956" cy="4625609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lo-res base water surface + hi-res wave surface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                                            </a:t>
            </a:r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     </a:t>
            </a:r>
            <a:r>
              <a:rPr lang="en-US" altLang="zh-CN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Meso</a:t>
            </a:r>
            <a:r>
              <a:rPr lang="en-US" altLang="zh-CN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-scale</a:t>
            </a:r>
            <a:r>
              <a:rPr lang="en-US" altLang="zh-CN" dirty="0" smtClean="0"/>
              <a:t> </a:t>
            </a:r>
            <a:br>
              <a:rPr lang="en-US" altLang="zh-CN" dirty="0" smtClean="0"/>
            </a:br>
            <a:r>
              <a:rPr lang="en-US" altLang="zh-CN" dirty="0" smtClean="0"/>
              <a:t>Composite surface</a:t>
            </a:r>
            <a:endParaRPr lang="zh-CN" altLang="en-US" sz="3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14620"/>
            <a:ext cx="914400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B949-2005-44F5-A9E8-131488A1FB1D}" type="slidenum">
              <a:rPr lang="zh-CN" altLang="en-US" smtClean="0"/>
              <a:pPr/>
              <a:t>71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543956" cy="4625609"/>
          </a:xfrm>
        </p:spPr>
        <p:txBody>
          <a:bodyPr>
            <a:normAutofit/>
          </a:bodyPr>
          <a:lstStyle/>
          <a:p>
            <a:r>
              <a:rPr lang="en-US" altLang="zh-CN" sz="2800" dirty="0" smtClean="0">
                <a:solidFill>
                  <a:schemeClr val="accent1"/>
                </a:solidFill>
              </a:rPr>
              <a:t>lo-res base water surface </a:t>
            </a:r>
            <a:r>
              <a:rPr lang="en-US" altLang="zh-CN" sz="2800" dirty="0" smtClean="0"/>
              <a:t>+ hi-res wave surface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                                            </a:t>
            </a:r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     </a:t>
            </a:r>
            <a:r>
              <a:rPr lang="en-US" altLang="zh-CN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Meso</a:t>
            </a:r>
            <a:r>
              <a:rPr lang="en-US" altLang="zh-CN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-scale</a:t>
            </a:r>
            <a:r>
              <a:rPr lang="en-US" altLang="zh-CN" dirty="0" smtClean="0"/>
              <a:t> </a:t>
            </a:r>
            <a:br>
              <a:rPr lang="en-US" altLang="zh-CN" dirty="0" smtClean="0"/>
            </a:br>
            <a:r>
              <a:rPr lang="en-US" altLang="zh-CN" dirty="0" smtClean="0"/>
              <a:t>Composite surface</a:t>
            </a:r>
            <a:endParaRPr lang="zh-CN" altLang="en-US" sz="3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14620"/>
            <a:ext cx="914400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ounded Rectangular Callout 6"/>
          <p:cNvSpPr/>
          <p:nvPr/>
        </p:nvSpPr>
        <p:spPr>
          <a:xfrm>
            <a:off x="928662" y="2786058"/>
            <a:ext cx="2000264" cy="785818"/>
          </a:xfrm>
          <a:prstGeom prst="wedgeRoundRectCallout">
            <a:avLst>
              <a:gd name="adj1" fmla="val 47693"/>
              <a:gd name="adj2" fmla="val -103546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/>
              <a:t>Macro-scale</a:t>
            </a:r>
            <a:endParaRPr lang="zh-CN" altLang="en-US" sz="2400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B949-2005-44F5-A9E8-131488A1FB1D}" type="slidenum">
              <a:rPr lang="zh-CN" altLang="en-US" smtClean="0"/>
              <a:pPr/>
              <a:t>72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14620"/>
            <a:ext cx="914400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543956" cy="4625609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lo-res base water surface + </a:t>
            </a:r>
            <a:r>
              <a:rPr lang="en-US" altLang="zh-CN" sz="2800" dirty="0" smtClean="0">
                <a:solidFill>
                  <a:schemeClr val="accent1"/>
                </a:solidFill>
              </a:rPr>
              <a:t>hi-res wave surface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                                            </a:t>
            </a:r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     </a:t>
            </a:r>
            <a:r>
              <a:rPr lang="en-US" altLang="zh-CN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Meso</a:t>
            </a:r>
            <a:r>
              <a:rPr lang="en-US" altLang="zh-CN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-scale</a:t>
            </a:r>
            <a:r>
              <a:rPr lang="en-US" altLang="zh-CN" dirty="0" smtClean="0"/>
              <a:t> </a:t>
            </a:r>
            <a:br>
              <a:rPr lang="en-US" altLang="zh-CN" dirty="0" smtClean="0"/>
            </a:br>
            <a:r>
              <a:rPr lang="en-US" altLang="zh-CN" dirty="0" smtClean="0"/>
              <a:t>Composite surface</a:t>
            </a:r>
            <a:endParaRPr lang="zh-CN" altLang="en-US" sz="36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5000628" y="3071810"/>
            <a:ext cx="2357454" cy="857256"/>
          </a:xfrm>
          <a:prstGeom prst="wedgeRoundRectCallout">
            <a:avLst>
              <a:gd name="adj1" fmla="val -4698"/>
              <a:gd name="adj2" fmla="val -13492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b="1" dirty="0" err="1" smtClean="0"/>
              <a:t>Meso</a:t>
            </a:r>
            <a:r>
              <a:rPr lang="en-US" altLang="zh-CN" sz="2400" b="1" dirty="0" smtClean="0"/>
              <a:t>-scale</a:t>
            </a:r>
            <a:endParaRPr lang="zh-CN" altLang="en-US" sz="2400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B949-2005-44F5-A9E8-131488A1FB1D}" type="slidenum">
              <a:rPr lang="zh-CN" altLang="en-US" smtClean="0"/>
              <a:pPr/>
              <a:t>73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1785926"/>
            <a:ext cx="8229600" cy="4625609"/>
          </a:xfrm>
        </p:spPr>
        <p:txBody>
          <a:bodyPr/>
          <a:lstStyle/>
          <a:p>
            <a:r>
              <a:rPr lang="en-US" altLang="zh-CN" dirty="0" smtClean="0"/>
              <a:t>Feature-aligned mesh reduces	   	geometric aliasing ( </a:t>
            </a:r>
            <a:r>
              <a:rPr lang="en-US" altLang="zh-CN" dirty="0" smtClean="0">
                <a:sym typeface="Wingdings" pitchFamily="2" charset="2"/>
              </a:rPr>
              <a:t> </a:t>
            </a:r>
            <a:r>
              <a:rPr lang="en-US" altLang="zh-CN" dirty="0" smtClean="0"/>
              <a:t>normal-noise)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                                            </a:t>
            </a:r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     </a:t>
            </a:r>
            <a:r>
              <a:rPr lang="en-US" altLang="zh-CN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Meso</a:t>
            </a:r>
            <a:r>
              <a:rPr lang="en-US" altLang="zh-CN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-scale</a:t>
            </a:r>
            <a:r>
              <a:rPr lang="en-US" altLang="zh-CN" dirty="0" smtClean="0"/>
              <a:t> </a:t>
            </a:r>
            <a:br>
              <a:rPr lang="en-US" altLang="zh-CN" dirty="0" smtClean="0"/>
            </a:br>
            <a:r>
              <a:rPr lang="en-US" altLang="zh-CN" dirty="0" smtClean="0"/>
              <a:t>Feature-aligned wave surface</a:t>
            </a:r>
            <a:endParaRPr lang="zh-CN" altLang="en-US" sz="3600" dirty="0"/>
          </a:p>
        </p:txBody>
      </p:sp>
      <p:pic>
        <p:nvPicPr>
          <p:cNvPr id="37990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357562"/>
            <a:ext cx="3786214" cy="2611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990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3357562"/>
            <a:ext cx="383041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85786" y="6143644"/>
            <a:ext cx="328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Not feature-aligned</a:t>
            </a:r>
            <a:endParaRPr lang="zh-CN" alt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929190" y="6143644"/>
            <a:ext cx="328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Feature-aligned</a:t>
            </a:r>
            <a:endParaRPr lang="zh-CN" altLang="en-US" sz="2400" b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B949-2005-44F5-A9E8-131488A1FB1D}" type="slidenum">
              <a:rPr lang="zh-CN" altLang="en-US" smtClean="0"/>
              <a:pPr/>
              <a:t>74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75191"/>
            <a:ext cx="8472518" cy="4625609"/>
          </a:xfrm>
        </p:spPr>
        <p:txBody>
          <a:bodyPr/>
          <a:lstStyle/>
          <a:p>
            <a:r>
              <a:rPr lang="en-US" altLang="zh-CN" dirty="0" smtClean="0"/>
              <a:t>Define wave surface as sweeping a wave profile along the wave curve</a:t>
            </a:r>
            <a:endParaRPr lang="zh-CN" altLang="en-US" dirty="0"/>
          </a:p>
        </p:txBody>
      </p:sp>
      <p:pic>
        <p:nvPicPr>
          <p:cNvPr id="5" name="Picture 6" descr="Brook_demo_glut 2007-03-08 04-14-31-6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928934"/>
            <a:ext cx="4679950" cy="3673475"/>
          </a:xfrm>
          <a:prstGeom prst="rect">
            <a:avLst/>
          </a:prstGeom>
          <a:noFill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56247" y="4584696"/>
            <a:ext cx="3095625" cy="150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7" name="Freeform 5"/>
          <p:cNvSpPr>
            <a:spLocks/>
          </p:cNvSpPr>
          <p:nvPr/>
        </p:nvSpPr>
        <p:spPr bwMode="auto">
          <a:xfrm>
            <a:off x="785786" y="3000372"/>
            <a:ext cx="4032250" cy="3744912"/>
          </a:xfrm>
          <a:custGeom>
            <a:avLst/>
            <a:gdLst/>
            <a:ahLst/>
            <a:cxnLst>
              <a:cxn ang="0">
                <a:pos x="2585" y="0"/>
              </a:cxn>
              <a:cxn ang="0">
                <a:pos x="1406" y="681"/>
              </a:cxn>
              <a:cxn ang="0">
                <a:pos x="0" y="2314"/>
              </a:cxn>
            </a:cxnLst>
            <a:rect l="0" t="0" r="r" b="b"/>
            <a:pathLst>
              <a:path w="2585" h="2314">
                <a:moveTo>
                  <a:pt x="2585" y="0"/>
                </a:moveTo>
                <a:cubicBezTo>
                  <a:pt x="2211" y="147"/>
                  <a:pt x="1837" y="295"/>
                  <a:pt x="1406" y="681"/>
                </a:cubicBezTo>
                <a:cubicBezTo>
                  <a:pt x="975" y="1067"/>
                  <a:pt x="227" y="2012"/>
                  <a:pt x="0" y="2314"/>
                </a:cubicBezTo>
              </a:path>
            </a:pathLst>
          </a:custGeom>
          <a:noFill/>
          <a:ln w="38100" cap="flat" cmpd="sng">
            <a:solidFill>
              <a:srgbClr val="FF66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                                            </a:t>
            </a:r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     </a:t>
            </a:r>
            <a:r>
              <a:rPr lang="en-US" altLang="zh-CN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Meso</a:t>
            </a:r>
            <a:r>
              <a:rPr lang="en-US" altLang="zh-CN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-scale</a:t>
            </a:r>
            <a:r>
              <a:rPr lang="en-US" altLang="zh-CN" dirty="0" smtClean="0"/>
              <a:t> </a:t>
            </a:r>
            <a:br>
              <a:rPr lang="en-US" altLang="zh-CN" dirty="0" smtClean="0"/>
            </a:br>
            <a:r>
              <a:rPr lang="en-US" altLang="zh-CN" dirty="0" smtClean="0"/>
              <a:t> Feature-aligned wave surface</a:t>
            </a:r>
            <a:endParaRPr lang="zh-CN" alt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5715008" y="6286520"/>
            <a:ext cx="3428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User defined Wave profile</a:t>
            </a:r>
            <a:endParaRPr lang="zh-CN" altLang="en-US" sz="2000" b="1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857224" y="3571876"/>
            <a:ext cx="1785950" cy="642942"/>
          </a:xfrm>
          <a:prstGeom prst="wedgeRoundRectCallout">
            <a:avLst>
              <a:gd name="adj1" fmla="val 34180"/>
              <a:gd name="adj2" fmla="val 118018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/>
              <a:t>Wave curve</a:t>
            </a:r>
            <a:endParaRPr lang="zh-CN" altLang="en-US" sz="2000" b="1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B949-2005-44F5-A9E8-131488A1FB1D}" type="slidenum">
              <a:rPr lang="zh-CN" altLang="en-US" smtClean="0"/>
              <a:pPr/>
              <a:t>75</a:t>
            </a:fld>
            <a:endParaRPr lang="zh-CN" altLang="en-US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3428992" y="3857628"/>
            <a:ext cx="1785950" cy="642942"/>
          </a:xfrm>
          <a:prstGeom prst="wedgeRoundRectCallout">
            <a:avLst>
              <a:gd name="adj1" fmla="val -46499"/>
              <a:gd name="adj2" fmla="val 143877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/>
              <a:t>Water surface mesh</a:t>
            </a:r>
            <a:endParaRPr lang="zh-CN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Sample by a quad mesh</a:t>
            </a:r>
            <a:br>
              <a:rPr lang="en-US" dirty="0" smtClean="0"/>
            </a:br>
            <a:r>
              <a:rPr lang="en-US" dirty="0" smtClean="0"/>
              <a:t>aligned the wave curve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                                            </a:t>
            </a:r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     </a:t>
            </a:r>
            <a:r>
              <a:rPr lang="en-US" altLang="zh-CN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Meso</a:t>
            </a:r>
            <a:r>
              <a:rPr lang="en-US" altLang="zh-CN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-scale</a:t>
            </a:r>
            <a:r>
              <a:rPr lang="en-US" altLang="zh-CN" dirty="0" smtClean="0"/>
              <a:t> </a:t>
            </a:r>
            <a:br>
              <a:rPr lang="en-US" altLang="zh-CN" dirty="0" smtClean="0"/>
            </a:br>
            <a:r>
              <a:rPr lang="en-US" altLang="zh-CN" dirty="0" smtClean="0"/>
              <a:t> Feature-aligned wave surface</a:t>
            </a:r>
            <a:endParaRPr lang="zh-CN" altLang="en-US" sz="3600" dirty="0"/>
          </a:p>
        </p:txBody>
      </p:sp>
      <p:pic>
        <p:nvPicPr>
          <p:cNvPr id="6" name="Picture 26" descr="Brook_demo_glut 2007-03-08 04-14-55-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496"/>
            <a:ext cx="4681538" cy="3746500"/>
          </a:xfrm>
          <a:prstGeom prst="rect">
            <a:avLst/>
          </a:prstGeom>
          <a:noFill/>
        </p:spPr>
      </p:pic>
      <p:sp>
        <p:nvSpPr>
          <p:cNvPr id="8" name="Freeform 27"/>
          <p:cNvSpPr>
            <a:spLocks/>
          </p:cNvSpPr>
          <p:nvPr/>
        </p:nvSpPr>
        <p:spPr bwMode="auto">
          <a:xfrm>
            <a:off x="1147734" y="3014660"/>
            <a:ext cx="4032250" cy="3744912"/>
          </a:xfrm>
          <a:custGeom>
            <a:avLst/>
            <a:gdLst/>
            <a:ahLst/>
            <a:cxnLst>
              <a:cxn ang="0">
                <a:pos x="2585" y="0"/>
              </a:cxn>
              <a:cxn ang="0">
                <a:pos x="1406" y="681"/>
              </a:cxn>
              <a:cxn ang="0">
                <a:pos x="0" y="2314"/>
              </a:cxn>
            </a:cxnLst>
            <a:rect l="0" t="0" r="r" b="b"/>
            <a:pathLst>
              <a:path w="2585" h="2314">
                <a:moveTo>
                  <a:pt x="2585" y="0"/>
                </a:moveTo>
                <a:cubicBezTo>
                  <a:pt x="2211" y="147"/>
                  <a:pt x="1837" y="295"/>
                  <a:pt x="1406" y="681"/>
                </a:cubicBezTo>
                <a:cubicBezTo>
                  <a:pt x="975" y="1067"/>
                  <a:pt x="227" y="2012"/>
                  <a:pt x="0" y="2314"/>
                </a:cubicBezTo>
              </a:path>
            </a:pathLst>
          </a:custGeom>
          <a:noFill/>
          <a:ln w="38100" cap="flat" cmpd="sng">
            <a:solidFill>
              <a:srgbClr val="FF66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4429132"/>
            <a:ext cx="3095625" cy="150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2" name="Line 8"/>
          <p:cNvSpPr>
            <a:spLocks noChangeShapeType="1"/>
          </p:cNvSpPr>
          <p:nvPr/>
        </p:nvSpPr>
        <p:spPr bwMode="auto">
          <a:xfrm>
            <a:off x="7372358" y="6302382"/>
            <a:ext cx="1008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7804158" y="6373820"/>
            <a:ext cx="2159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/>
              <a:t>v</a:t>
            </a:r>
          </a:p>
        </p:txBody>
      </p:sp>
      <p:sp>
        <p:nvSpPr>
          <p:cNvPr id="24" name="Line 12"/>
          <p:cNvSpPr>
            <a:spLocks noChangeShapeType="1"/>
          </p:cNvSpPr>
          <p:nvPr/>
        </p:nvSpPr>
        <p:spPr bwMode="auto">
          <a:xfrm>
            <a:off x="7372358" y="4862520"/>
            <a:ext cx="0" cy="180022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Dot"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" name="Line 13"/>
          <p:cNvSpPr>
            <a:spLocks noChangeShapeType="1"/>
          </p:cNvSpPr>
          <p:nvPr/>
        </p:nvSpPr>
        <p:spPr bwMode="auto">
          <a:xfrm>
            <a:off x="8380420" y="4933957"/>
            <a:ext cx="0" cy="172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B949-2005-44F5-A9E8-131488A1FB1D}" type="slidenum">
              <a:rPr lang="zh-CN" altLang="en-US" smtClean="0"/>
              <a:pPr/>
              <a:t>76</a:t>
            </a:fld>
            <a:endParaRPr lang="zh-CN" altLang="en-US"/>
          </a:p>
        </p:txBody>
      </p:sp>
      <p:sp>
        <p:nvSpPr>
          <p:cNvPr id="12" name="Rounded Rectangular Callout 11"/>
          <p:cNvSpPr/>
          <p:nvPr/>
        </p:nvSpPr>
        <p:spPr>
          <a:xfrm>
            <a:off x="857224" y="4000504"/>
            <a:ext cx="1785950" cy="642942"/>
          </a:xfrm>
          <a:prstGeom prst="wedgeRoundRectCallout">
            <a:avLst>
              <a:gd name="adj1" fmla="val 34180"/>
              <a:gd name="adj2" fmla="val 118018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/>
              <a:t>Wave curve</a:t>
            </a:r>
            <a:endParaRPr lang="zh-CN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Accurate </a:t>
            </a:r>
            <a:r>
              <a:rPr lang="en-US" dirty="0" err="1" smtClean="0"/>
              <a:t>normals</a:t>
            </a:r>
            <a:r>
              <a:rPr lang="en-US" dirty="0" smtClean="0"/>
              <a:t>  from the wave profile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                                            </a:t>
            </a:r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     </a:t>
            </a:r>
            <a:r>
              <a:rPr lang="en-US" altLang="zh-CN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Meso</a:t>
            </a:r>
            <a:r>
              <a:rPr lang="en-US" altLang="zh-CN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-scale</a:t>
            </a:r>
            <a:r>
              <a:rPr lang="en-US" altLang="zh-CN" dirty="0" smtClean="0"/>
              <a:t> </a:t>
            </a:r>
            <a:br>
              <a:rPr lang="en-US" altLang="zh-CN" dirty="0" smtClean="0"/>
            </a:br>
            <a:r>
              <a:rPr lang="en-US" altLang="zh-CN" dirty="0" smtClean="0"/>
              <a:t> Feature-aligned wave surface</a:t>
            </a:r>
            <a:endParaRPr lang="zh-CN" altLang="en-US" sz="3600" dirty="0"/>
          </a:p>
        </p:txBody>
      </p:sp>
      <p:pic>
        <p:nvPicPr>
          <p:cNvPr id="6" name="Picture 26" descr="Brook_demo_glut 2007-03-08 04-14-55-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000372"/>
            <a:ext cx="4681538" cy="3746500"/>
          </a:xfrm>
          <a:prstGeom prst="rect">
            <a:avLst/>
          </a:prstGeom>
          <a:noFill/>
        </p:spPr>
      </p:pic>
      <p:sp>
        <p:nvSpPr>
          <p:cNvPr id="8" name="Freeform 27"/>
          <p:cNvSpPr>
            <a:spLocks/>
          </p:cNvSpPr>
          <p:nvPr/>
        </p:nvSpPr>
        <p:spPr bwMode="auto">
          <a:xfrm>
            <a:off x="1147734" y="3014660"/>
            <a:ext cx="4032250" cy="3744912"/>
          </a:xfrm>
          <a:custGeom>
            <a:avLst/>
            <a:gdLst/>
            <a:ahLst/>
            <a:cxnLst>
              <a:cxn ang="0">
                <a:pos x="2585" y="0"/>
              </a:cxn>
              <a:cxn ang="0">
                <a:pos x="1406" y="681"/>
              </a:cxn>
              <a:cxn ang="0">
                <a:pos x="0" y="2314"/>
              </a:cxn>
            </a:cxnLst>
            <a:rect l="0" t="0" r="r" b="b"/>
            <a:pathLst>
              <a:path w="2585" h="2314">
                <a:moveTo>
                  <a:pt x="2585" y="0"/>
                </a:moveTo>
                <a:cubicBezTo>
                  <a:pt x="2211" y="147"/>
                  <a:pt x="1837" y="295"/>
                  <a:pt x="1406" y="681"/>
                </a:cubicBezTo>
                <a:cubicBezTo>
                  <a:pt x="975" y="1067"/>
                  <a:pt x="227" y="2012"/>
                  <a:pt x="0" y="2314"/>
                </a:cubicBezTo>
              </a:path>
            </a:pathLst>
          </a:custGeom>
          <a:noFill/>
          <a:ln w="38100" cap="flat" cmpd="sng">
            <a:solidFill>
              <a:srgbClr val="FF66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" name="Oval 31"/>
          <p:cNvSpPr>
            <a:spLocks noChangeArrowheads="1"/>
          </p:cNvSpPr>
          <p:nvPr/>
        </p:nvSpPr>
        <p:spPr bwMode="auto">
          <a:xfrm>
            <a:off x="3452784" y="4527547"/>
            <a:ext cx="142875" cy="14287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" name="Line 35"/>
          <p:cNvSpPr>
            <a:spLocks noChangeShapeType="1"/>
          </p:cNvSpPr>
          <p:nvPr/>
        </p:nvSpPr>
        <p:spPr bwMode="auto">
          <a:xfrm flipV="1">
            <a:off x="2155797" y="4670422"/>
            <a:ext cx="1296987" cy="20161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" name="Text Box 36"/>
          <p:cNvSpPr txBox="1">
            <a:spLocks noChangeArrowheads="1"/>
          </p:cNvSpPr>
          <p:nvPr/>
        </p:nvSpPr>
        <p:spPr bwMode="auto">
          <a:xfrm>
            <a:off x="3092422" y="5246685"/>
            <a:ext cx="2159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12" name="Line 37"/>
          <p:cNvSpPr>
            <a:spLocks noChangeShapeType="1"/>
          </p:cNvSpPr>
          <p:nvPr/>
        </p:nvSpPr>
        <p:spPr bwMode="auto">
          <a:xfrm>
            <a:off x="3019397" y="4454522"/>
            <a:ext cx="433387" cy="14446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" name="Text Box 38"/>
          <p:cNvSpPr txBox="1">
            <a:spLocks noChangeArrowheads="1"/>
          </p:cNvSpPr>
          <p:nvPr/>
        </p:nvSpPr>
        <p:spPr bwMode="auto">
          <a:xfrm>
            <a:off x="3236884" y="4167185"/>
            <a:ext cx="2159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000000"/>
                </a:solidFill>
              </a:rPr>
              <a:t>v</a:t>
            </a:r>
          </a:p>
        </p:txBody>
      </p:sp>
      <p:sp>
        <p:nvSpPr>
          <p:cNvPr id="14" name="Line 41"/>
          <p:cNvSpPr>
            <a:spLocks noChangeShapeType="1"/>
          </p:cNvSpPr>
          <p:nvPr/>
        </p:nvSpPr>
        <p:spPr bwMode="auto">
          <a:xfrm>
            <a:off x="3524222" y="4598985"/>
            <a:ext cx="936625" cy="2159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" name="Text Box 42"/>
          <p:cNvSpPr txBox="1">
            <a:spLocks noChangeArrowheads="1"/>
          </p:cNvSpPr>
          <p:nvPr/>
        </p:nvSpPr>
        <p:spPr bwMode="auto">
          <a:xfrm>
            <a:off x="4387822" y="4814885"/>
            <a:ext cx="2159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16" name="Line 43"/>
          <p:cNvSpPr>
            <a:spLocks noChangeShapeType="1"/>
          </p:cNvSpPr>
          <p:nvPr/>
        </p:nvSpPr>
        <p:spPr bwMode="auto">
          <a:xfrm flipV="1">
            <a:off x="3524222" y="3590922"/>
            <a:ext cx="73025" cy="1008063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" name="Text Box 44"/>
          <p:cNvSpPr txBox="1">
            <a:spLocks noChangeArrowheads="1"/>
          </p:cNvSpPr>
          <p:nvPr/>
        </p:nvSpPr>
        <p:spPr bwMode="auto">
          <a:xfrm>
            <a:off x="3524222" y="3301997"/>
            <a:ext cx="287337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000000"/>
                </a:solidFill>
              </a:rPr>
              <a:t>N</a:t>
            </a:r>
          </a:p>
        </p:txBody>
      </p:sp>
      <p:sp>
        <p:nvSpPr>
          <p:cNvPr id="18" name="Line 45"/>
          <p:cNvSpPr>
            <a:spLocks noChangeShapeType="1"/>
          </p:cNvSpPr>
          <p:nvPr/>
        </p:nvSpPr>
        <p:spPr bwMode="auto">
          <a:xfrm flipV="1">
            <a:off x="3524222" y="3735385"/>
            <a:ext cx="720725" cy="8636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" name="Text Box 46"/>
          <p:cNvSpPr txBox="1">
            <a:spLocks noChangeArrowheads="1"/>
          </p:cNvSpPr>
          <p:nvPr/>
        </p:nvSpPr>
        <p:spPr bwMode="auto">
          <a:xfrm>
            <a:off x="4171922" y="3590922"/>
            <a:ext cx="2159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20" name="Text Box 49"/>
          <p:cNvSpPr txBox="1">
            <a:spLocks noChangeArrowheads="1"/>
          </p:cNvSpPr>
          <p:nvPr/>
        </p:nvSpPr>
        <p:spPr bwMode="auto">
          <a:xfrm>
            <a:off x="3452784" y="4310060"/>
            <a:ext cx="115093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000000"/>
                </a:solidFill>
              </a:rPr>
              <a:t>P(u,v)</a:t>
            </a:r>
          </a:p>
        </p:txBody>
      </p:sp>
      <p:graphicFrame>
        <p:nvGraphicFramePr>
          <p:cNvPr id="375809" name="Object 1"/>
          <p:cNvGraphicFramePr>
            <a:graphicFrameLocks noChangeAspect="1"/>
          </p:cNvGraphicFramePr>
          <p:nvPr/>
        </p:nvGraphicFramePr>
        <p:xfrm>
          <a:off x="5143504" y="2984647"/>
          <a:ext cx="4000496" cy="899962"/>
        </p:xfrm>
        <a:graphic>
          <a:graphicData uri="http://schemas.openxmlformats.org/presentationml/2006/ole">
            <p:oleObj spid="_x0000_s400386" name="公式" r:id="rId5" imgW="1752480" imgH="393480" progId="Equation.3">
              <p:embed/>
            </p:oleObj>
          </a:graphicData>
        </a:graphic>
      </p:graphicFrame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8" y="4429132"/>
            <a:ext cx="3095625" cy="150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2" name="Line 8"/>
          <p:cNvSpPr>
            <a:spLocks noChangeShapeType="1"/>
          </p:cNvSpPr>
          <p:nvPr/>
        </p:nvSpPr>
        <p:spPr bwMode="auto">
          <a:xfrm>
            <a:off x="7372358" y="6302382"/>
            <a:ext cx="1008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7804158" y="6373820"/>
            <a:ext cx="2159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/>
              <a:t>v</a:t>
            </a:r>
          </a:p>
        </p:txBody>
      </p:sp>
      <p:sp>
        <p:nvSpPr>
          <p:cNvPr id="24" name="Line 12"/>
          <p:cNvSpPr>
            <a:spLocks noChangeShapeType="1"/>
          </p:cNvSpPr>
          <p:nvPr/>
        </p:nvSpPr>
        <p:spPr bwMode="auto">
          <a:xfrm>
            <a:off x="7372358" y="4862520"/>
            <a:ext cx="0" cy="180022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Dot"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" name="Line 13"/>
          <p:cNvSpPr>
            <a:spLocks noChangeShapeType="1"/>
          </p:cNvSpPr>
          <p:nvPr/>
        </p:nvSpPr>
        <p:spPr bwMode="auto">
          <a:xfrm>
            <a:off x="8380420" y="4933957"/>
            <a:ext cx="0" cy="172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" name="Rounded Rectangle 25"/>
          <p:cNvSpPr/>
          <p:nvPr/>
        </p:nvSpPr>
        <p:spPr>
          <a:xfrm>
            <a:off x="7286644" y="2928934"/>
            <a:ext cx="785818" cy="1071570"/>
          </a:xfrm>
          <a:prstGeom prst="round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B949-2005-44F5-A9E8-131488A1FB1D}" type="slidenum">
              <a:rPr lang="zh-CN" altLang="en-US" smtClean="0"/>
              <a:pPr/>
              <a:t>77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Mesh stitching  ?</a:t>
            </a:r>
          </a:p>
          <a:p>
            <a:pPr lvl="1"/>
            <a:r>
              <a:rPr lang="en-US" dirty="0" smtClean="0"/>
              <a:t>Re-mesh base surface at each frame, too expensive</a:t>
            </a:r>
          </a:p>
          <a:p>
            <a:r>
              <a:rPr lang="en-US" dirty="0" smtClean="0"/>
              <a:t>We solve it in the rendering stage 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                                            </a:t>
            </a:r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     </a:t>
            </a:r>
            <a:r>
              <a:rPr lang="en-US" altLang="zh-CN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Meso</a:t>
            </a:r>
            <a:r>
              <a:rPr lang="en-US" altLang="zh-CN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-scale</a:t>
            </a:r>
            <a:r>
              <a:rPr lang="en-US" altLang="zh-CN" dirty="0" smtClean="0"/>
              <a:t> </a:t>
            </a:r>
            <a:br>
              <a:rPr lang="en-US" altLang="zh-CN" dirty="0" smtClean="0"/>
            </a:br>
            <a:r>
              <a:rPr lang="en-US" altLang="zh-CN" dirty="0" smtClean="0"/>
              <a:t>Composite wave with base surface</a:t>
            </a:r>
            <a:endParaRPr lang="zh-CN" alt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000100" y="4714884"/>
            <a:ext cx="6072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 smtClean="0"/>
              <a:t>Please refer to the thesis for more details</a:t>
            </a:r>
            <a:endParaRPr lang="zh-CN" altLang="en-US" sz="2400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B949-2005-44F5-A9E8-131488A1FB1D}" type="slidenum">
              <a:rPr lang="zh-CN" altLang="en-US" smtClean="0"/>
              <a:pPr/>
              <a:t>78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rook_demo_glut 2007-03-08 04-15-17-2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28728" y="2357430"/>
            <a:ext cx="5429288" cy="4343430"/>
          </a:xfrm>
          <a:prstGeom prst="rect">
            <a:avLst/>
          </a:prstGeom>
          <a:noFill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                                            </a:t>
            </a:r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     </a:t>
            </a:r>
            <a:r>
              <a:rPr lang="en-US" altLang="zh-CN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Meso</a:t>
            </a:r>
            <a:r>
              <a:rPr lang="en-US" altLang="zh-CN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-scale</a:t>
            </a:r>
            <a:r>
              <a:rPr lang="en-US" altLang="zh-CN" dirty="0" smtClean="0"/>
              <a:t> </a:t>
            </a:r>
            <a:br>
              <a:rPr lang="en-US" altLang="zh-CN" dirty="0" smtClean="0"/>
            </a:br>
            <a:r>
              <a:rPr lang="en-US" altLang="zh-CN" dirty="0" smtClean="0"/>
              <a:t>Real-time high-quality rendering</a:t>
            </a:r>
            <a:endParaRPr lang="zh-CN" alt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B949-2005-44F5-A9E8-131488A1FB1D}" type="slidenum">
              <a:rPr lang="zh-CN" altLang="en-US" smtClean="0"/>
              <a:pPr/>
              <a:t>79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472518" cy="4625609"/>
          </a:xfrm>
        </p:spPr>
        <p:txBody>
          <a:bodyPr>
            <a:normAutofit/>
          </a:bodyPr>
          <a:lstStyle/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Multi-scale</a:t>
            </a:r>
          </a:p>
          <a:p>
            <a:pPr lvl="1"/>
            <a:r>
              <a:rPr lang="en-US" altLang="zh-CN" dirty="0" smtClean="0"/>
              <a:t>Geometry </a:t>
            </a:r>
          </a:p>
          <a:p>
            <a:pPr lvl="2"/>
            <a:r>
              <a:rPr lang="en-US" altLang="zh-CN" dirty="0" smtClean="0"/>
              <a:t>Kilometer-scale length   </a:t>
            </a:r>
            <a:br>
              <a:rPr lang="en-US" altLang="zh-CN" dirty="0" smtClean="0"/>
            </a:br>
            <a:r>
              <a:rPr lang="en-US" altLang="zh-CN" dirty="0" smtClean="0"/>
              <a:t>millimeter-scale  waves</a:t>
            </a:r>
          </a:p>
          <a:p>
            <a:pPr lvl="1"/>
            <a:r>
              <a:rPr lang="en-US" altLang="zh-CN" dirty="0" smtClean="0"/>
              <a:t>Water motion</a:t>
            </a:r>
          </a:p>
          <a:p>
            <a:pPr lvl="2"/>
            <a:r>
              <a:rPr lang="en-US" altLang="zh-CN" dirty="0" smtClean="0"/>
              <a:t>Kilometer-scale mean flow  </a:t>
            </a:r>
            <a:br>
              <a:rPr lang="en-US" altLang="zh-CN" dirty="0" smtClean="0"/>
            </a:br>
            <a:r>
              <a:rPr lang="en-US" altLang="zh-CN" dirty="0" smtClean="0"/>
              <a:t>millimeter-scale  fluctuation</a:t>
            </a:r>
          </a:p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Complicated physics</a:t>
            </a:r>
          </a:p>
          <a:p>
            <a:pPr lvl="1"/>
            <a:r>
              <a:rPr lang="en-US" altLang="zh-CN" dirty="0" smtClean="0"/>
              <a:t>Turbulence </a:t>
            </a:r>
            <a:r>
              <a:rPr lang="en-US" altLang="zh-CN" dirty="0" smtClean="0">
                <a:sym typeface="Wingdings" pitchFamily="2" charset="2"/>
              </a:rPr>
              <a:t> </a:t>
            </a:r>
            <a:r>
              <a:rPr lang="en-US" altLang="zh-CN" dirty="0" smtClean="0"/>
              <a:t>Surface phenomena</a:t>
            </a:r>
          </a:p>
          <a:p>
            <a:endParaRPr lang="en-US" altLang="zh-CN" dirty="0" smtClean="0"/>
          </a:p>
          <a:p>
            <a:pPr lvl="1">
              <a:buNone/>
            </a:pPr>
            <a:endParaRPr lang="en-US" altLang="zh-CN" dirty="0" smtClean="0"/>
          </a:p>
          <a:p>
            <a:endParaRPr lang="en-US" altLang="zh-CN" dirty="0" smtClean="0"/>
          </a:p>
          <a:p>
            <a:pPr>
              <a:buNone/>
            </a:pPr>
            <a:endParaRPr lang="zh-CN" alt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				 	</a:t>
            </a:r>
            <a:r>
              <a:rPr lang="en-US" altLang="zh-CN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     </a:t>
            </a:r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Introduction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Challenges 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B949-2005-44F5-A9E8-131488A1FB1D}" type="slidenum">
              <a:rPr lang="zh-CN" altLang="en-US" smtClean="0"/>
              <a:pPr/>
              <a:t>8</a:t>
            </a:fld>
            <a:endParaRPr lang="zh-CN" altLang="en-US"/>
          </a:p>
        </p:txBody>
      </p:sp>
      <p:pic>
        <p:nvPicPr>
          <p:cNvPr id="2447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3143" y="3286124"/>
            <a:ext cx="2440857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473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1500173"/>
            <a:ext cx="2428861" cy="1793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474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5066081"/>
            <a:ext cx="2428860" cy="179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65735"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Simply draw two wave strips with Z-buffer</a:t>
            </a:r>
            <a:endParaRPr lang="en-US" dirty="0"/>
          </a:p>
        </p:txBody>
      </p:sp>
      <p:pic>
        <p:nvPicPr>
          <p:cNvPr id="6" name="Picture 5" descr="Brook_demo_glut 2007-03-08 03-03-15-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5" y="2500306"/>
            <a:ext cx="5447119" cy="4357694"/>
          </a:xfrm>
          <a:prstGeom prst="rect">
            <a:avLst/>
          </a:prstGeom>
          <a:noFill/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                                            </a:t>
            </a:r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     </a:t>
            </a:r>
            <a:r>
              <a:rPr lang="en-US" altLang="zh-CN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Meso</a:t>
            </a:r>
            <a:r>
              <a:rPr lang="en-US" altLang="zh-CN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-scale</a:t>
            </a:r>
            <a:r>
              <a:rPr lang="en-US" altLang="zh-CN" dirty="0" smtClean="0"/>
              <a:t> </a:t>
            </a:r>
            <a:br>
              <a:rPr lang="en-US" altLang="zh-CN" dirty="0" smtClean="0"/>
            </a:br>
            <a:r>
              <a:rPr lang="en-US" altLang="zh-CN" dirty="0" smtClean="0"/>
              <a:t>Wave intersection</a:t>
            </a:r>
            <a:endParaRPr lang="zh-CN" altLang="en-US" sz="3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B949-2005-44F5-A9E8-131488A1FB1D}" type="slidenum">
              <a:rPr lang="zh-CN" altLang="en-US" smtClean="0"/>
              <a:pPr/>
              <a:t>80</a:t>
            </a:fld>
            <a:endParaRPr lang="zh-CN" altLang="en-US"/>
          </a:p>
        </p:txBody>
      </p:sp>
      <p:sp>
        <p:nvSpPr>
          <p:cNvPr id="9" name="Right Arrow 8"/>
          <p:cNvSpPr/>
          <p:nvPr/>
        </p:nvSpPr>
        <p:spPr>
          <a:xfrm rot="18358469">
            <a:off x="3141518" y="4514696"/>
            <a:ext cx="642942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Right Arrow 9"/>
          <p:cNvSpPr/>
          <p:nvPr/>
        </p:nvSpPr>
        <p:spPr>
          <a:xfrm rot="21378203">
            <a:off x="2801503" y="3234893"/>
            <a:ext cx="642942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Generate a dedicated mesh at crossing</a:t>
            </a:r>
            <a:endParaRPr lang="en-US" dirty="0"/>
          </a:p>
        </p:txBody>
      </p:sp>
      <p:pic>
        <p:nvPicPr>
          <p:cNvPr id="4" name="Picture 4" descr="Brook_demo_glut 2007-03-08 03-04-22-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500306"/>
            <a:ext cx="5445992" cy="4357693"/>
          </a:xfrm>
          <a:prstGeom prst="rect">
            <a:avLst/>
          </a:prstGeom>
          <a:noFill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                                            </a:t>
            </a:r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     </a:t>
            </a:r>
            <a:r>
              <a:rPr lang="en-US" altLang="zh-CN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Meso</a:t>
            </a:r>
            <a:r>
              <a:rPr lang="en-US" altLang="zh-CN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-scale</a:t>
            </a:r>
            <a:r>
              <a:rPr lang="en-US" altLang="zh-CN" dirty="0" smtClean="0"/>
              <a:t> </a:t>
            </a:r>
            <a:br>
              <a:rPr lang="en-US" altLang="zh-CN" dirty="0" smtClean="0"/>
            </a:br>
            <a:r>
              <a:rPr lang="en-US" altLang="zh-CN" dirty="0" smtClean="0"/>
              <a:t>Wave intersection</a:t>
            </a:r>
            <a:endParaRPr lang="zh-CN" alt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B949-2005-44F5-A9E8-131488A1FB1D}" type="slidenum">
              <a:rPr lang="zh-CN" altLang="en-US" smtClean="0"/>
              <a:pPr/>
              <a:t>81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Final result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                                            </a:t>
            </a:r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     </a:t>
            </a:r>
            <a:r>
              <a:rPr lang="en-US" altLang="zh-CN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Meso</a:t>
            </a:r>
            <a:r>
              <a:rPr lang="en-US" altLang="zh-CN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-scale</a:t>
            </a:r>
            <a:r>
              <a:rPr lang="en-US" altLang="zh-CN" dirty="0" smtClean="0"/>
              <a:t> </a:t>
            </a:r>
            <a:br>
              <a:rPr lang="en-US" altLang="zh-CN" dirty="0" smtClean="0"/>
            </a:br>
            <a:r>
              <a:rPr lang="en-US" altLang="zh-CN" dirty="0" smtClean="0"/>
              <a:t>Wave intersection</a:t>
            </a:r>
            <a:endParaRPr lang="zh-CN" altLang="en-US" sz="3600" dirty="0"/>
          </a:p>
        </p:txBody>
      </p:sp>
      <p:pic>
        <p:nvPicPr>
          <p:cNvPr id="5" name="Picture 4" descr="Brook_demo_glut 2007-03-08 03-04-28-5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2324106"/>
            <a:ext cx="5665807" cy="4533894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B949-2005-44F5-A9E8-131488A1FB1D}" type="slidenum">
              <a:rPr lang="zh-CN" altLang="en-US" smtClean="0"/>
              <a:pPr/>
              <a:t>82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-meso-result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28662" y="1500149"/>
            <a:ext cx="7286676" cy="5465008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                                            </a:t>
            </a:r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     </a:t>
            </a:r>
            <a:r>
              <a:rPr lang="en-US" altLang="zh-CN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Meso</a:t>
            </a:r>
            <a:r>
              <a:rPr lang="en-US" altLang="zh-CN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-scale</a:t>
            </a:r>
            <a:r>
              <a:rPr lang="en-US" altLang="zh-CN" dirty="0" smtClean="0"/>
              <a:t> </a:t>
            </a:r>
            <a:br>
              <a:rPr lang="en-US" altLang="zh-CN" dirty="0" smtClean="0"/>
            </a:br>
            <a:r>
              <a:rPr lang="en-US" altLang="zh-CN" dirty="0" smtClean="0"/>
              <a:t>Demo</a:t>
            </a:r>
            <a:endParaRPr lang="zh-CN" alt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B949-2005-44F5-A9E8-131488A1FB1D}" type="slidenum">
              <a:rPr lang="zh-CN" altLang="en-US" smtClean="0"/>
              <a:pPr/>
              <a:t>83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Approach: feature-based vector simulation</a:t>
            </a:r>
          </a:p>
          <a:p>
            <a:pPr lvl="1"/>
            <a:r>
              <a:rPr lang="en-US" altLang="zh-CN" dirty="0" smtClean="0"/>
              <a:t>Simulation:  construct &amp; animate vector features</a:t>
            </a:r>
          </a:p>
          <a:p>
            <a:pPr lvl="1"/>
            <a:r>
              <a:rPr lang="en-US" altLang="zh-CN" dirty="0" smtClean="0"/>
              <a:t>Rendering:  featured-based representation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en-US" altLang="zh-CN" dirty="0" err="1" smtClean="0"/>
              <a:t>Meso</a:t>
            </a:r>
            <a:r>
              <a:rPr lang="en-US" altLang="zh-CN" dirty="0" smtClean="0"/>
              <a:t>-scale: conclusion</a:t>
            </a:r>
            <a:endParaRPr lang="zh-CN" alt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B949-2005-44F5-A9E8-131488A1FB1D}" type="slidenum">
              <a:rPr lang="zh-CN" altLang="en-US" smtClean="0"/>
              <a:pPr/>
              <a:t>84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9080938" cy="4625609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Introduction</a:t>
            </a:r>
          </a:p>
          <a:p>
            <a:r>
              <a:rPr lang="en-US" altLang="zh-CN" dirty="0" smtClean="0"/>
              <a:t>Previous work</a:t>
            </a:r>
          </a:p>
          <a:p>
            <a:r>
              <a:rPr lang="en-US" altLang="zh-CN" dirty="0" smtClean="0"/>
              <a:t>Strategy overview</a:t>
            </a:r>
          </a:p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Contributions</a:t>
            </a:r>
          </a:p>
          <a:p>
            <a:pPr lvl="1"/>
            <a:r>
              <a:rPr lang="en-US" altLang="zh-CN" dirty="0" smtClean="0"/>
              <a:t>1: Macro-scale</a:t>
            </a:r>
          </a:p>
          <a:p>
            <a:pPr lvl="1"/>
            <a:r>
              <a:rPr lang="en-US" altLang="zh-CN" dirty="0" smtClean="0"/>
              <a:t>2: </a:t>
            </a:r>
            <a:r>
              <a:rPr lang="en-US" altLang="zh-CN" dirty="0" err="1" smtClean="0"/>
              <a:t>Meso</a:t>
            </a:r>
            <a:r>
              <a:rPr lang="en-US" altLang="zh-CN" dirty="0" smtClean="0"/>
              <a:t>-scale</a:t>
            </a:r>
          </a:p>
          <a:p>
            <a:pPr lvl="1"/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3: Micro-scale</a:t>
            </a:r>
          </a:p>
          <a:p>
            <a:r>
              <a:rPr lang="en-US" altLang="zh-CN" dirty="0" smtClean="0"/>
              <a:t>Conclusion</a:t>
            </a:r>
            <a:endParaRPr lang="zh-CN" alt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126934" y="5152524"/>
            <a:ext cx="2286016" cy="428628"/>
          </a:xfrm>
          <a:prstGeom prst="roundRect">
            <a:avLst/>
          </a:prstGeom>
          <a:noFill/>
          <a:ln w="63500" cap="rnd" cmpd="sng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B949-2005-44F5-A9E8-131488A1FB1D}" type="slidenum">
              <a:rPr lang="zh-CN" altLang="en-US" smtClean="0"/>
              <a:pPr/>
              <a:t>85</a:t>
            </a:fld>
            <a:endParaRPr lang="zh-CN" altLang="en-US"/>
          </a:p>
        </p:txBody>
      </p:sp>
    </p:spTree>
  </p:cSld>
  <p:clrMapOvr>
    <a:masterClrMapping/>
  </p:clrMapOvr>
  <p:transition advTm="6562"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Micro-scale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Goal</a:t>
            </a:r>
          </a:p>
          <a:p>
            <a:pPr lvl="1"/>
            <a:r>
              <a:rPr lang="en-US" altLang="zh-CN" dirty="0" smtClean="0"/>
              <a:t> Modeling small scale animated surface features</a:t>
            </a:r>
          </a:p>
          <a:p>
            <a:r>
              <a:rPr lang="en-US" altLang="zh-CN" dirty="0" smtClean="0"/>
              <a:t>Approach</a:t>
            </a:r>
          </a:p>
          <a:p>
            <a:pPr lvl="1"/>
            <a:r>
              <a:rPr lang="en-US" altLang="zh-CN" dirty="0" smtClean="0"/>
              <a:t>dynamic textures</a:t>
            </a:r>
          </a:p>
          <a:p>
            <a:r>
              <a:rPr lang="en-US" altLang="zh-CN" dirty="0" smtClean="0"/>
              <a:t>Two work</a:t>
            </a:r>
          </a:p>
          <a:p>
            <a:pPr lvl="1"/>
            <a:r>
              <a:rPr lang="en-US" altLang="zh-CN" dirty="0" smtClean="0"/>
              <a:t>Wave sprites</a:t>
            </a:r>
          </a:p>
          <a:p>
            <a:pPr lvl="2"/>
            <a:r>
              <a:rPr lang="en-US" altLang="zh-CN" dirty="0" smtClean="0"/>
              <a:t>Focus on performance</a:t>
            </a:r>
          </a:p>
          <a:p>
            <a:pPr lvl="1"/>
            <a:r>
              <a:rPr lang="en-US" altLang="zh-CN" dirty="0" err="1" smtClean="0"/>
              <a:t>Lagrangian</a:t>
            </a:r>
            <a:r>
              <a:rPr lang="en-US" altLang="zh-CN" dirty="0" smtClean="0"/>
              <a:t> texture advection</a:t>
            </a:r>
          </a:p>
          <a:p>
            <a:pPr lvl="2"/>
            <a:r>
              <a:rPr lang="en-US" altLang="zh-CN" dirty="0" smtClean="0"/>
              <a:t>Focus on quality</a:t>
            </a:r>
          </a:p>
          <a:p>
            <a:pPr lvl="4"/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B949-2005-44F5-A9E8-131488A1FB1D}" type="slidenum">
              <a:rPr lang="zh-CN" altLang="en-US" smtClean="0"/>
              <a:pPr/>
              <a:t>86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5082809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Introduction</a:t>
            </a:r>
          </a:p>
          <a:p>
            <a:pPr>
              <a:spcBef>
                <a:spcPts val="0"/>
              </a:spcBef>
            </a:pPr>
            <a:r>
              <a:rPr lang="en-US" altLang="zh-CN" dirty="0" smtClean="0"/>
              <a:t>Previous work</a:t>
            </a:r>
          </a:p>
          <a:p>
            <a:pPr>
              <a:spcBef>
                <a:spcPts val="0"/>
              </a:spcBef>
            </a:pPr>
            <a:r>
              <a:rPr lang="en-US" altLang="zh-CN" dirty="0" smtClean="0"/>
              <a:t>Strategy overview</a:t>
            </a:r>
          </a:p>
          <a:p>
            <a:pPr>
              <a:spcBef>
                <a:spcPts val="0"/>
              </a:spcBef>
            </a:pPr>
            <a:r>
              <a:rPr lang="en-US" altLang="zh-CN" dirty="0" smtClean="0"/>
              <a:t>Contributions</a:t>
            </a:r>
          </a:p>
          <a:p>
            <a:pPr lvl="1">
              <a:spcBef>
                <a:spcPts val="0"/>
              </a:spcBef>
            </a:pPr>
            <a:r>
              <a:rPr lang="en-US" altLang="zh-CN" dirty="0" smtClean="0"/>
              <a:t>1. Macro-scale</a:t>
            </a:r>
          </a:p>
          <a:p>
            <a:pPr lvl="1">
              <a:spcBef>
                <a:spcPts val="0"/>
              </a:spcBef>
            </a:pPr>
            <a:r>
              <a:rPr lang="en-US" altLang="zh-CN" dirty="0" smtClean="0"/>
              <a:t>2. </a:t>
            </a:r>
            <a:r>
              <a:rPr lang="en-US" altLang="zh-CN" dirty="0" err="1" smtClean="0"/>
              <a:t>Meso</a:t>
            </a:r>
            <a:r>
              <a:rPr lang="en-US" altLang="zh-CN" dirty="0" smtClean="0"/>
              <a:t>-scale</a:t>
            </a:r>
          </a:p>
          <a:p>
            <a:pPr lvl="1">
              <a:spcBef>
                <a:spcPts val="0"/>
              </a:spcBef>
            </a:pPr>
            <a:r>
              <a:rPr lang="en-US" altLang="zh-CN" dirty="0" smtClean="0"/>
              <a:t>3. Micro-scale</a:t>
            </a:r>
          </a:p>
          <a:p>
            <a:pPr lvl="2"/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Wave sprites</a:t>
            </a:r>
          </a:p>
          <a:p>
            <a:pPr lvl="2"/>
            <a:r>
              <a:rPr lang="en-US" altLang="zh-CN" dirty="0" err="1" smtClean="0"/>
              <a:t>Lagrangian</a:t>
            </a:r>
            <a:r>
              <a:rPr lang="en-US" altLang="zh-CN" dirty="0" smtClean="0"/>
              <a:t> texture advection</a:t>
            </a:r>
          </a:p>
          <a:p>
            <a:pPr>
              <a:spcBef>
                <a:spcPts val="0"/>
              </a:spcBef>
            </a:pPr>
            <a:r>
              <a:rPr lang="en-US" altLang="zh-CN" dirty="0" smtClean="0"/>
              <a:t>Conclusion</a:t>
            </a:r>
            <a:endParaRPr lang="zh-CN" alt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428728" y="5166824"/>
            <a:ext cx="1896742" cy="373232"/>
          </a:xfrm>
          <a:prstGeom prst="roundRect">
            <a:avLst/>
          </a:prstGeom>
          <a:noFill/>
          <a:ln w="63500" cap="rnd" cmpd="sng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B949-2005-44F5-A9E8-131488A1FB1D}" type="slidenum">
              <a:rPr lang="zh-CN" altLang="en-US" smtClean="0"/>
              <a:pPr/>
              <a:t>87</a:t>
            </a:fld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686800" cy="4625609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altLang="zh-CN" dirty="0" smtClean="0"/>
              <a:t>Sprite:  a small textured element</a:t>
            </a:r>
          </a:p>
          <a:p>
            <a:pPr>
              <a:buFont typeface="Arial" charset="0"/>
              <a:buChar char="•"/>
            </a:pPr>
            <a:r>
              <a:rPr lang="en-US" altLang="zh-CN" dirty="0" smtClean="0"/>
              <a:t>Sprites in texture world </a:t>
            </a:r>
            <a:r>
              <a:rPr lang="en-US" altLang="zh-CN" sz="2800" b="0" dirty="0" smtClean="0"/>
              <a:t>[LN03,LHN05] </a:t>
            </a:r>
          </a:p>
          <a:p>
            <a:pPr lvl="1">
              <a:buFont typeface="Arial" charset="0"/>
              <a:buChar char="•"/>
            </a:pPr>
            <a:r>
              <a:rPr lang="en-US" altLang="zh-CN" dirty="0" smtClean="0"/>
              <a:t>to get  large high-resolution texture , low memory</a:t>
            </a:r>
          </a:p>
          <a:p>
            <a:pPr>
              <a:buFont typeface="Arial" charset="0"/>
              <a:buChar char="•"/>
            </a:pPr>
            <a:r>
              <a:rPr lang="en-US" altLang="zh-CN" sz="3600" b="1" dirty="0" smtClean="0"/>
              <a:t>Idea: </a:t>
            </a:r>
            <a:r>
              <a:rPr lang="en-US" altLang="zh-CN" dirty="0" smtClean="0"/>
              <a:t>combine animation + texture sprites</a:t>
            </a:r>
          </a:p>
          <a:p>
            <a:pPr lvl="1">
              <a:buFont typeface="Arial" charset="0"/>
              <a:buChar char="•"/>
            </a:pPr>
            <a:r>
              <a:rPr lang="en-US" altLang="zh-CN" dirty="0" smtClean="0"/>
              <a:t>to get very large river with animated details, efficiently.</a:t>
            </a:r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2"/>
            <a:endParaRPr lang="en-US" altLang="zh-CN" dirty="0" smtClean="0"/>
          </a:p>
          <a:p>
            <a:pPr lvl="3"/>
            <a:endParaRPr lang="zh-CN" alt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					    Micro-scale I</a:t>
            </a:r>
            <a:r>
              <a:rPr lang="en-US" altLang="zh-CN" b="0" dirty="0" smtClean="0"/>
              <a:t/>
            </a:r>
            <a:br>
              <a:rPr lang="en-US" altLang="zh-CN" b="0" dirty="0" smtClean="0"/>
            </a:br>
            <a:r>
              <a:rPr lang="en-US" altLang="zh-CN" dirty="0" smtClean="0"/>
              <a:t>Motivation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B949-2005-44F5-A9E8-131488A1FB1D}" type="slidenum">
              <a:rPr lang="zh-CN" altLang="en-US" smtClean="0"/>
              <a:pPr/>
              <a:t>88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686800" cy="4625609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How should sprites behave for our purposes ?</a:t>
            </a:r>
          </a:p>
          <a:p>
            <a:pPr lvl="1"/>
            <a:r>
              <a:rPr lang="en-US" altLang="zh-CN" dirty="0" smtClean="0"/>
              <a:t>Sprites -&gt; represent waves</a:t>
            </a:r>
          </a:p>
          <a:p>
            <a:pPr lvl="2"/>
            <a:r>
              <a:rPr lang="en-US" altLang="zh-CN" dirty="0" smtClean="0"/>
              <a:t> reconstructed texture should conserve the spectrum</a:t>
            </a:r>
          </a:p>
          <a:p>
            <a:pPr lvl="1"/>
            <a:r>
              <a:rPr lang="en-US" altLang="zh-CN" dirty="0" smtClean="0"/>
              <a:t>Well distributed,  avoiding holes and overcrowding</a:t>
            </a:r>
          </a:p>
          <a:p>
            <a:pPr lvl="2"/>
            <a:r>
              <a:rPr lang="en-US" altLang="zh-CN" dirty="0" smtClean="0"/>
              <a:t>The more overlapping, the more texture spectrum biasing</a:t>
            </a:r>
          </a:p>
          <a:p>
            <a:pPr lvl="1"/>
            <a:r>
              <a:rPr lang="en-US" altLang="zh-CN" dirty="0" smtClean="0"/>
              <a:t>The density of sprites should be adaptive</a:t>
            </a:r>
          </a:p>
          <a:p>
            <a:pPr lvl="1"/>
            <a:r>
              <a:rPr lang="en-US" altLang="zh-CN" dirty="0" smtClean="0"/>
              <a:t>Convey the  flow motion </a:t>
            </a:r>
          </a:p>
          <a:p>
            <a:pPr lvl="2"/>
            <a:endParaRPr lang="en-US" altLang="zh-CN" dirty="0" smtClean="0"/>
          </a:p>
          <a:p>
            <a:pPr lvl="3"/>
            <a:endParaRPr lang="en-US" altLang="zh-CN" dirty="0" smtClean="0"/>
          </a:p>
          <a:p>
            <a:pPr lvl="3"/>
            <a:endParaRPr lang="en-US" altLang="zh-CN" dirty="0" smtClean="0"/>
          </a:p>
          <a:p>
            <a:pPr lvl="4"/>
            <a:endParaRPr lang="en-US" altLang="zh-CN" dirty="0" smtClean="0"/>
          </a:p>
          <a:p>
            <a:pPr lvl="5"/>
            <a:endParaRPr lang="zh-CN" alt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					    Micro-scale I</a:t>
            </a:r>
            <a:r>
              <a:rPr lang="en-US" altLang="zh-CN" b="0" dirty="0" smtClean="0"/>
              <a:t/>
            </a:r>
            <a:br>
              <a:rPr lang="en-US" altLang="zh-CN" b="0" dirty="0" smtClean="0"/>
            </a:br>
            <a:r>
              <a:rPr lang="en-US" altLang="zh-CN" dirty="0" smtClean="0"/>
              <a:t>Motivation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B949-2005-44F5-A9E8-131488A1FB1D}" type="slidenum">
              <a:rPr lang="zh-CN" altLang="en-US" smtClean="0"/>
              <a:pPr/>
              <a:t>89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9115460" cy="4625609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Modeling and animating rivers 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Constraints</a:t>
            </a:r>
          </a:p>
          <a:p>
            <a:pPr lvl="1"/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Real-time</a:t>
            </a:r>
          </a:p>
          <a:p>
            <a:pPr lvl="1"/>
            <a:r>
              <a:rPr lang="en-US" dirty="0" smtClean="0"/>
              <a:t>Scalability</a:t>
            </a:r>
          </a:p>
          <a:p>
            <a:pPr lvl="1"/>
            <a:r>
              <a:rPr lang="en-US" dirty="0" smtClean="0"/>
              <a:t>Controllability</a:t>
            </a:r>
          </a:p>
          <a:p>
            <a:pPr lvl="1"/>
            <a:r>
              <a:rPr lang="en-US" dirty="0" smtClean="0"/>
              <a:t>Realism</a:t>
            </a:r>
          </a:p>
          <a:p>
            <a:pPr lvl="1"/>
            <a:endParaRPr lang="en-US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3714744" y="3500438"/>
            <a:ext cx="3143272" cy="1000132"/>
          </a:xfrm>
          <a:prstGeom prst="wedgeRoundRectCallout">
            <a:avLst>
              <a:gd name="adj1" fmla="val -73962"/>
              <a:gd name="adj2" fmla="val -6196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600" dirty="0" smtClean="0"/>
          </a:p>
          <a:p>
            <a:r>
              <a:rPr lang="en-US" sz="3600" dirty="0" smtClean="0"/>
              <a:t>25 fps or more</a:t>
            </a:r>
          </a:p>
          <a:p>
            <a:endParaRPr lang="en-US" sz="36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				 	</a:t>
            </a:r>
            <a:r>
              <a:rPr lang="en-US" altLang="zh-CN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     </a:t>
            </a:r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Introduction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My research goal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B949-2005-44F5-A9E8-131488A1FB1D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  <p:transition advTm="6484"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Dynamic adaptive sampling</a:t>
            </a:r>
          </a:p>
          <a:p>
            <a:pPr lvl="1"/>
            <a:r>
              <a:rPr lang="en-US" altLang="zh-CN" dirty="0" smtClean="0"/>
              <a:t>A set of particles  in world space </a:t>
            </a:r>
            <a:r>
              <a:rPr lang="en-US" altLang="zh-CN" dirty="0" err="1" smtClean="0"/>
              <a:t>advected</a:t>
            </a:r>
            <a:r>
              <a:rPr lang="en-US" altLang="zh-CN" dirty="0" smtClean="0"/>
              <a:t> by flow</a:t>
            </a:r>
          </a:p>
          <a:p>
            <a:pPr lvl="1"/>
            <a:r>
              <a:rPr lang="en-US" altLang="zh-CN" dirty="0" smtClean="0"/>
              <a:t>Keep  Poisson-disk distribution in screen space.</a:t>
            </a:r>
          </a:p>
          <a:p>
            <a:r>
              <a:rPr lang="en-US" altLang="zh-CN" dirty="0" smtClean="0"/>
              <a:t>Attach a textured sprite to each particle</a:t>
            </a:r>
          </a:p>
          <a:p>
            <a:endParaRPr lang="en-US" altLang="zh-CN" dirty="0" smtClean="0"/>
          </a:p>
          <a:p>
            <a:pPr>
              <a:buNone/>
            </a:pPr>
            <a:r>
              <a:rPr lang="en-US" altLang="zh-CN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	</a:t>
            </a:r>
          </a:p>
          <a:p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 lvl="1"/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					    Micro-scale I</a:t>
            </a:r>
            <a:r>
              <a:rPr lang="en-US" altLang="zh-CN" b="0" dirty="0" smtClean="0"/>
              <a:t/>
            </a:r>
            <a:br>
              <a:rPr lang="en-US" altLang="zh-CN" b="0" dirty="0" smtClean="0"/>
            </a:br>
            <a:r>
              <a:rPr lang="en-US" altLang="zh-CN" dirty="0" smtClean="0"/>
              <a:t> Method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B949-2005-44F5-A9E8-131488A1FB1D}" type="slidenum">
              <a:rPr lang="zh-CN" altLang="en-US" smtClean="0"/>
              <a:pPr/>
              <a:t>90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Dynamic adaptive sampling</a:t>
            </a:r>
          </a:p>
          <a:p>
            <a:pPr lvl="1"/>
            <a:r>
              <a:rPr lang="en-US" altLang="zh-CN" dirty="0" smtClean="0"/>
              <a:t>A set of particles  in world space </a:t>
            </a:r>
            <a:r>
              <a:rPr lang="en-US" altLang="zh-CN" dirty="0" err="1" smtClean="0"/>
              <a:t>advected</a:t>
            </a:r>
            <a:r>
              <a:rPr lang="en-US" altLang="zh-CN" dirty="0" smtClean="0"/>
              <a:t> by flow</a:t>
            </a:r>
          </a:p>
          <a:p>
            <a:pPr lvl="1"/>
            <a:r>
              <a:rPr lang="en-US" altLang="zh-CN" dirty="0" smtClean="0"/>
              <a:t>Keep  </a:t>
            </a:r>
            <a:r>
              <a:rPr lang="en-US" altLang="zh-CN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Poisson-disk distribution </a:t>
            </a:r>
            <a:r>
              <a:rPr lang="en-US" altLang="zh-CN" dirty="0" smtClean="0"/>
              <a:t>in screen space.</a:t>
            </a:r>
          </a:p>
          <a:p>
            <a:r>
              <a:rPr lang="en-US" altLang="zh-CN" dirty="0" smtClean="0"/>
              <a:t>Attach a textured sprite to each particle</a:t>
            </a:r>
          </a:p>
          <a:p>
            <a:endParaRPr lang="en-US" altLang="zh-CN" dirty="0" smtClean="0"/>
          </a:p>
          <a:p>
            <a:pPr>
              <a:buNone/>
            </a:pPr>
            <a:r>
              <a:rPr lang="en-US" altLang="zh-CN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	</a:t>
            </a:r>
          </a:p>
          <a:p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 lvl="1"/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					    Micro-scale I</a:t>
            </a:r>
            <a:r>
              <a:rPr lang="en-US" altLang="zh-CN" b="0" dirty="0" smtClean="0"/>
              <a:t/>
            </a:r>
            <a:br>
              <a:rPr lang="en-US" altLang="zh-CN" b="0" dirty="0" smtClean="0"/>
            </a:br>
            <a:r>
              <a:rPr lang="en-US" altLang="zh-CN" dirty="0" smtClean="0"/>
              <a:t> Method</a:t>
            </a:r>
            <a:endParaRPr lang="zh-CN" altLang="en-US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4643438" y="3857628"/>
            <a:ext cx="2071702" cy="1071570"/>
          </a:xfrm>
          <a:prstGeom prst="wedgeRoundRectCallout">
            <a:avLst>
              <a:gd name="adj1" fmla="val -38134"/>
              <a:gd name="adj2" fmla="val -92984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200" b="1" dirty="0" smtClean="0">
                <a:solidFill>
                  <a:schemeClr val="bg1"/>
                </a:solidFill>
              </a:rPr>
              <a:t>Why ?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B949-2005-44F5-A9E8-131488A1FB1D}" type="slidenum">
              <a:rPr lang="zh-CN" altLang="en-US" smtClean="0"/>
              <a:pPr/>
              <a:t>91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/>
          <p:cNvSpPr/>
          <p:nvPr/>
        </p:nvSpPr>
        <p:spPr>
          <a:xfrm>
            <a:off x="2571736" y="4929198"/>
            <a:ext cx="1143008" cy="11430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686800" cy="4625609"/>
          </a:xfrm>
        </p:spPr>
        <p:txBody>
          <a:bodyPr/>
          <a:lstStyle/>
          <a:p>
            <a:r>
              <a:rPr lang="en-US" dirty="0" smtClean="0"/>
              <a:t>Uniform density</a:t>
            </a:r>
          </a:p>
          <a:p>
            <a:pPr lvl="1"/>
            <a:r>
              <a:rPr lang="en-US" dirty="0" smtClean="0"/>
              <a:t>Overlapping as little as possible</a:t>
            </a:r>
          </a:p>
          <a:p>
            <a:r>
              <a:rPr lang="en-US" dirty="0" smtClean="0"/>
              <a:t>Easy to ensure spatial continuity</a:t>
            </a:r>
          </a:p>
          <a:p>
            <a:pPr lvl="1"/>
            <a:r>
              <a:rPr lang="en-US" dirty="0" smtClean="0"/>
              <a:t>Superimposing  sprites (with r=d) ensures no-holes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					    Micro-scale I</a:t>
            </a:r>
            <a:r>
              <a:rPr lang="en-US" altLang="zh-CN" b="0" dirty="0" smtClean="0"/>
              <a:t/>
            </a:r>
            <a:br>
              <a:rPr lang="en-US" altLang="zh-CN" b="0" dirty="0" smtClean="0"/>
            </a:br>
            <a:r>
              <a:rPr lang="en-US" altLang="zh-CN" dirty="0" smtClean="0"/>
              <a:t> Poisson-disk distribution</a:t>
            </a:r>
            <a:endParaRPr lang="zh-CN" altLang="en-US" dirty="0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 rot="5400000">
            <a:off x="3713443" y="4204124"/>
            <a:ext cx="140148" cy="148672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 rot="5400000">
            <a:off x="4227330" y="5476360"/>
            <a:ext cx="140148" cy="148672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 rot="5400000">
            <a:off x="4739602" y="6747039"/>
            <a:ext cx="140148" cy="148672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 rot="5400000">
            <a:off x="3054115" y="5406286"/>
            <a:ext cx="140148" cy="148672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 rot="5400000">
            <a:off x="3566387" y="6676964"/>
            <a:ext cx="140148" cy="148672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 rot="5400000">
            <a:off x="2540228" y="7242229"/>
            <a:ext cx="140148" cy="148672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 rot="5400000">
            <a:off x="2100676" y="6253405"/>
            <a:ext cx="140148" cy="148672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 rot="5400000">
            <a:off x="4959377" y="4769389"/>
            <a:ext cx="140148" cy="148672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 rot="5400000">
            <a:off x="2540228" y="4134050"/>
            <a:ext cx="140148" cy="148672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 rot="5400000">
            <a:off x="1733845" y="4699315"/>
            <a:ext cx="140148" cy="148672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 rot="5400000">
            <a:off x="1368629" y="7030450"/>
            <a:ext cx="140148" cy="148672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 rot="5400000">
            <a:off x="1294293" y="5618066"/>
            <a:ext cx="140148" cy="148672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 rot="5400000">
            <a:off x="3638077" y="541054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1" name="Oval 99"/>
          <p:cNvSpPr>
            <a:spLocks noChangeArrowheads="1"/>
          </p:cNvSpPr>
          <p:nvPr/>
        </p:nvSpPr>
        <p:spPr bwMode="auto">
          <a:xfrm>
            <a:off x="2071670" y="4429132"/>
            <a:ext cx="2159000" cy="215900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23" name="Straight Arrow Connector 22"/>
          <p:cNvCxnSpPr>
            <a:endCxn id="21" idx="7"/>
          </p:cNvCxnSpPr>
          <p:nvPr/>
        </p:nvCxnSpPr>
        <p:spPr>
          <a:xfrm flipV="1">
            <a:off x="3139178" y="4745310"/>
            <a:ext cx="775314" cy="69521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286116" y="4429132"/>
            <a:ext cx="428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/>
              <a:t>r</a:t>
            </a:r>
            <a:endParaRPr lang="zh-CN" altLang="en-US" sz="4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714876" y="5000636"/>
            <a:ext cx="442912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/>
              <a:t>r = d </a:t>
            </a:r>
          </a:p>
          <a:p>
            <a:r>
              <a:rPr lang="en-US" altLang="zh-CN" sz="2800" dirty="0" smtClean="0"/>
              <a:t>diameter of </a:t>
            </a:r>
            <a:r>
              <a:rPr lang="en-US" altLang="zh-CN" sz="2800" dirty="0" err="1" smtClean="0"/>
              <a:t>poisson</a:t>
            </a:r>
            <a:r>
              <a:rPr lang="en-US" altLang="zh-CN" sz="2800" dirty="0" smtClean="0"/>
              <a:t>-disk </a:t>
            </a:r>
            <a:endParaRPr lang="zh-CN" altLang="en-US" sz="2800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B949-2005-44F5-A9E8-131488A1FB1D}" type="slidenum">
              <a:rPr lang="zh-CN" altLang="en-US" smtClean="0"/>
              <a:pPr/>
              <a:t>92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Dynamic adaptive sampling</a:t>
            </a:r>
          </a:p>
          <a:p>
            <a:pPr lvl="1"/>
            <a:r>
              <a:rPr lang="en-US" altLang="zh-CN" dirty="0" smtClean="0"/>
              <a:t>A set of particles  in world space </a:t>
            </a:r>
            <a:r>
              <a:rPr lang="en-US" altLang="zh-CN" dirty="0" err="1" smtClean="0"/>
              <a:t>advected</a:t>
            </a:r>
            <a:r>
              <a:rPr lang="en-US" altLang="zh-CN" dirty="0" smtClean="0"/>
              <a:t> by flow</a:t>
            </a:r>
          </a:p>
          <a:p>
            <a:pPr lvl="1"/>
            <a:r>
              <a:rPr lang="en-US" altLang="zh-CN" dirty="0" smtClean="0"/>
              <a:t>Keep  Poisson-disk distribution in </a:t>
            </a:r>
            <a:r>
              <a:rPr lang="en-US" altLang="zh-CN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screen space</a:t>
            </a:r>
          </a:p>
          <a:p>
            <a:r>
              <a:rPr lang="en-US" altLang="zh-CN" dirty="0" smtClean="0"/>
              <a:t>Attach a sprite to each particle</a:t>
            </a:r>
          </a:p>
          <a:p>
            <a:endParaRPr lang="en-US" altLang="zh-CN" dirty="0" smtClean="0"/>
          </a:p>
          <a:p>
            <a:pPr>
              <a:buNone/>
            </a:pPr>
            <a:r>
              <a:rPr lang="en-US" altLang="zh-CN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	</a:t>
            </a:r>
          </a:p>
          <a:p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 lvl="1"/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					    Micro-scale I</a:t>
            </a:r>
            <a:r>
              <a:rPr lang="en-US" altLang="zh-CN" b="0" dirty="0" smtClean="0"/>
              <a:t/>
            </a:r>
            <a:br>
              <a:rPr lang="en-US" altLang="zh-CN" b="0" dirty="0" smtClean="0"/>
            </a:br>
            <a:r>
              <a:rPr lang="en-US" altLang="zh-CN" dirty="0" smtClean="0"/>
              <a:t> Method</a:t>
            </a:r>
            <a:endParaRPr lang="zh-CN" altLang="en-US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3071802" y="4214818"/>
            <a:ext cx="4500594" cy="928694"/>
          </a:xfrm>
          <a:prstGeom prst="wedgeRoundRectCallout">
            <a:avLst>
              <a:gd name="adj1" fmla="val 38405"/>
              <a:gd name="adj2" fmla="val -128573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200" b="1" dirty="0" smtClean="0">
                <a:solidFill>
                  <a:schemeClr val="bg1"/>
                </a:solidFill>
              </a:rPr>
              <a:t>Auto-adapt to distance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B949-2005-44F5-A9E8-131488A1FB1D}" type="slidenum">
              <a:rPr lang="zh-CN" altLang="en-US" smtClean="0"/>
              <a:pPr/>
              <a:t>93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Algorithm</a:t>
            </a:r>
          </a:p>
          <a:p>
            <a:pPr lvl="1"/>
            <a:r>
              <a:rPr lang="en-US" altLang="zh-CN" dirty="0" err="1" smtClean="0"/>
              <a:t>Advect</a:t>
            </a:r>
            <a:r>
              <a:rPr lang="en-US" altLang="zh-CN" dirty="0" smtClean="0"/>
              <a:t>  particles with the flow in world space</a:t>
            </a:r>
          </a:p>
          <a:p>
            <a:pPr lvl="1"/>
            <a:r>
              <a:rPr lang="en-US" altLang="zh-CN" dirty="0" smtClean="0"/>
              <a:t>Delete particles out of the view frustum</a:t>
            </a:r>
          </a:p>
          <a:p>
            <a:pPr lvl="1"/>
            <a:r>
              <a:rPr lang="en-US" altLang="zh-CN" dirty="0" smtClean="0"/>
              <a:t>Delete particles violating the minimum distance required by the Poisson-disk distribution (in screen space)</a:t>
            </a:r>
          </a:p>
          <a:p>
            <a:pPr lvl="1"/>
            <a:r>
              <a:rPr lang="en-US" altLang="zh-CN" dirty="0" smtClean="0"/>
              <a:t>Insert particles to keep Poisson-disk  distribution</a:t>
            </a:r>
          </a:p>
          <a:p>
            <a:pPr>
              <a:buNone/>
            </a:pPr>
            <a:r>
              <a:rPr lang="en-US" altLang="zh-CN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	</a:t>
            </a:r>
          </a:p>
          <a:p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 lvl="1"/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					    Micro-scale I</a:t>
            </a:r>
            <a:r>
              <a:rPr lang="en-US" altLang="zh-CN" b="0" dirty="0" smtClean="0"/>
              <a:t/>
            </a:r>
            <a:br>
              <a:rPr lang="en-US" altLang="zh-CN" b="0" dirty="0" smtClean="0"/>
            </a:br>
            <a:r>
              <a:rPr lang="en-US" altLang="zh-CN" dirty="0" smtClean="0"/>
              <a:t> Dynamic adaptive sampling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B949-2005-44F5-A9E8-131488A1FB1D}" type="slidenum">
              <a:rPr lang="zh-CN" altLang="en-US" smtClean="0"/>
              <a:pPr/>
              <a:t>94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Algorithm</a:t>
            </a:r>
          </a:p>
          <a:p>
            <a:pPr lvl="1"/>
            <a:r>
              <a:rPr lang="en-US" altLang="zh-CN" dirty="0" err="1" smtClean="0"/>
              <a:t>Advect</a:t>
            </a:r>
            <a:r>
              <a:rPr lang="en-US" altLang="zh-CN" dirty="0" smtClean="0"/>
              <a:t>  </a:t>
            </a:r>
            <a:r>
              <a:rPr lang="en-US" altLang="zh-CN" dirty="0" err="1" smtClean="0"/>
              <a:t>paticles</a:t>
            </a:r>
            <a:r>
              <a:rPr lang="en-US" altLang="zh-CN" dirty="0" smtClean="0"/>
              <a:t> with the flow</a:t>
            </a:r>
          </a:p>
          <a:p>
            <a:pPr lvl="1"/>
            <a:r>
              <a:rPr lang="en-US" altLang="zh-CN" dirty="0" smtClean="0"/>
              <a:t>Delete particles out of the view frustum</a:t>
            </a:r>
          </a:p>
          <a:p>
            <a:pPr lvl="1"/>
            <a:r>
              <a:rPr lang="en-US" altLang="zh-CN" dirty="0" smtClean="0"/>
              <a:t>Delete particles violating the minimum distance required by the Poisson-disk distribution (in screen space)</a:t>
            </a:r>
          </a:p>
          <a:p>
            <a:pPr lvl="1"/>
            <a:r>
              <a:rPr lang="en-US" altLang="zh-CN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Insert particles to keep Poisson-disk  distribution</a:t>
            </a:r>
          </a:p>
          <a:p>
            <a:pPr lvl="1"/>
            <a:endParaRPr lang="en-US" altLang="zh-CN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en-US" altLang="zh-CN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	</a:t>
            </a:r>
          </a:p>
          <a:p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 lvl="1"/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					    Micro-scale I</a:t>
            </a:r>
            <a:r>
              <a:rPr lang="en-US" altLang="zh-CN" b="0" dirty="0" smtClean="0"/>
              <a:t/>
            </a:r>
            <a:br>
              <a:rPr lang="en-US" altLang="zh-CN" b="0" dirty="0" smtClean="0"/>
            </a:br>
            <a:r>
              <a:rPr lang="en-US" altLang="zh-CN" dirty="0" smtClean="0"/>
              <a:t> Dynamic adaptive sampling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85852" y="5286388"/>
            <a:ext cx="7429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 </a:t>
            </a:r>
            <a:r>
              <a:rPr lang="en-US" altLang="zh-CN" sz="32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Boundary-sampling algorithm [DH06]</a:t>
            </a:r>
            <a:endParaRPr lang="zh-CN" altLang="en-US" sz="3200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B949-2005-44F5-A9E8-131488A1FB1D}" type="slidenum">
              <a:rPr lang="zh-CN" altLang="en-US" smtClean="0"/>
              <a:pPr/>
              <a:t>95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Spatial continuity</a:t>
            </a:r>
          </a:p>
          <a:p>
            <a:pPr lvl="1"/>
            <a:r>
              <a:rPr lang="en-US" altLang="zh-CN" dirty="0" smtClean="0"/>
              <a:t>Smooth kernel</a:t>
            </a:r>
          </a:p>
          <a:p>
            <a:pPr lvl="1"/>
            <a:r>
              <a:rPr lang="en-US" altLang="zh-CN" dirty="0" smtClean="0"/>
              <a:t>Constrained </a:t>
            </a:r>
            <a:r>
              <a:rPr lang="en-US" altLang="zh-CN" dirty="0" smtClean="0">
                <a:sym typeface="Wingdings" pitchFamily="2" charset="2"/>
              </a:rPr>
              <a:t></a:t>
            </a:r>
            <a:r>
              <a:rPr lang="en-US" altLang="zh-CN" dirty="0" smtClean="0"/>
              <a:t> sampling  issues near  boundary</a:t>
            </a:r>
          </a:p>
          <a:p>
            <a:r>
              <a:rPr lang="en-US" altLang="zh-CN" dirty="0" smtClean="0"/>
              <a:t>Temporal continuity</a:t>
            </a:r>
          </a:p>
          <a:p>
            <a:pPr lvl="1"/>
            <a:r>
              <a:rPr lang="en-US" altLang="zh-CN" dirty="0" smtClean="0"/>
              <a:t>Fading in/out</a:t>
            </a:r>
          </a:p>
          <a:p>
            <a:pPr>
              <a:buNone/>
            </a:pPr>
            <a:r>
              <a:rPr lang="en-US" altLang="zh-CN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</a:t>
            </a:r>
          </a:p>
          <a:p>
            <a:pPr>
              <a:buNone/>
            </a:pPr>
            <a:r>
              <a:rPr lang="en-US" altLang="zh-CN" b="0" i="1" dirty="0" smtClean="0"/>
              <a:t>Please refer the thesis.</a:t>
            </a:r>
          </a:p>
          <a:p>
            <a:pPr>
              <a:buNone/>
            </a:pPr>
            <a:endParaRPr lang="en-US" altLang="zh-CN" dirty="0" smtClean="0"/>
          </a:p>
          <a:p>
            <a:pPr lvl="1"/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					    Micro-scale I</a:t>
            </a:r>
            <a:r>
              <a:rPr lang="en-US" altLang="zh-CN" b="0" dirty="0" smtClean="0"/>
              <a:t/>
            </a:r>
            <a:br>
              <a:rPr lang="en-US" altLang="zh-CN" b="0" dirty="0" smtClean="0"/>
            </a:br>
            <a:r>
              <a:rPr lang="en-US" altLang="zh-CN" dirty="0" smtClean="0"/>
              <a:t> Ensure continuity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B949-2005-44F5-A9E8-131488A1FB1D}" type="slidenum">
              <a:rPr lang="zh-CN" altLang="en-US" smtClean="0"/>
              <a:pPr/>
              <a:t>96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set of sprites well distributed</a:t>
            </a:r>
          </a:p>
          <a:p>
            <a:pPr lvl="1"/>
            <a:r>
              <a:rPr lang="en-US" dirty="0" smtClean="0"/>
              <a:t>Each sprite </a:t>
            </a:r>
          </a:p>
          <a:p>
            <a:pPr lvl="2"/>
            <a:r>
              <a:rPr lang="en-US" dirty="0" smtClean="0"/>
              <a:t>Live in texture space</a:t>
            </a:r>
          </a:p>
          <a:p>
            <a:pPr lvl="2"/>
            <a:r>
              <a:rPr lang="en-US" dirty="0" smtClean="0"/>
              <a:t>maps to a portion of a reference texture</a:t>
            </a:r>
          </a:p>
          <a:p>
            <a:r>
              <a:rPr lang="en-US" dirty="0" smtClean="0"/>
              <a:t>Reconstruct  the global texture</a:t>
            </a:r>
          </a:p>
          <a:p>
            <a:pPr lvl="1"/>
            <a:r>
              <a:rPr lang="en-US" dirty="0" smtClean="0"/>
              <a:t>Sprite has circular kernel in screen space , but ellipse in object space</a:t>
            </a:r>
          </a:p>
          <a:p>
            <a:pPr lvl="2"/>
            <a:r>
              <a:rPr lang="en-US" dirty="0" smtClean="0"/>
              <a:t>So we superimpose them in screen space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					    Micro-scale I</a:t>
            </a:r>
            <a:r>
              <a:rPr lang="en-US" altLang="zh-CN" b="0" dirty="0" smtClean="0"/>
              <a:t/>
            </a:r>
            <a:br>
              <a:rPr lang="en-US" altLang="zh-CN" b="0" dirty="0" smtClean="0"/>
            </a:br>
            <a:r>
              <a:rPr lang="en-US" altLang="zh-CN" dirty="0" smtClean="0"/>
              <a:t>Reconstruction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B949-2005-44F5-A9E8-131488A1FB1D}" type="slidenum">
              <a:rPr lang="zh-CN" altLang="en-US" smtClean="0"/>
              <a:pPr/>
              <a:t>97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70854" y="1500174"/>
            <a:ext cx="934283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					    Micro-scale I</a:t>
            </a:r>
            <a:r>
              <a:rPr lang="en-US" altLang="zh-CN" b="0" dirty="0" smtClean="0"/>
              <a:t/>
            </a:r>
            <a:br>
              <a:rPr lang="en-US" altLang="zh-CN" b="0" dirty="0" smtClean="0"/>
            </a:br>
            <a:r>
              <a:rPr lang="en-US" altLang="zh-CN" dirty="0" smtClean="0"/>
              <a:t>Reconstruction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B949-2005-44F5-A9E8-131488A1FB1D}" type="slidenum">
              <a:rPr lang="zh-CN" altLang="en-US" smtClean="0"/>
              <a:pPr/>
              <a:t>98</a:t>
            </a:fld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t="3169" b="3358"/>
          <a:stretch>
            <a:fillRect/>
          </a:stretch>
        </p:blipFill>
        <p:spPr bwMode="auto">
          <a:xfrm>
            <a:off x="0" y="2357430"/>
            <a:ext cx="914400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					    Micro-scale I</a:t>
            </a:r>
            <a:r>
              <a:rPr lang="en-US" altLang="zh-CN" b="0" dirty="0" smtClean="0"/>
              <a:t/>
            </a:r>
            <a:br>
              <a:rPr lang="en-US" altLang="zh-CN" b="0" dirty="0" smtClean="0"/>
            </a:br>
            <a:r>
              <a:rPr lang="en-US" altLang="zh-CN" dirty="0" smtClean="0"/>
              <a:t>Data structure for reconstruction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B949-2005-44F5-A9E8-131488A1FB1D}" type="slidenum">
              <a:rPr lang="zh-CN" altLang="en-US" smtClean="0"/>
              <a:pPr/>
              <a:t>99</a:t>
            </a:fld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 flipH="1">
            <a:off x="285720" y="1714488"/>
            <a:ext cx="857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Efficient </a:t>
            </a:r>
            <a:r>
              <a:rPr lang="en-US" altLang="zh-CN" dirty="0" smtClean="0">
                <a:sym typeface="Wingdings" pitchFamily="2" charset="2"/>
              </a:rPr>
              <a:t> GPU.  Inspired from [LN05]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9306</TotalTime>
  <Words>4089</Words>
  <Application>Microsoft Office PowerPoint</Application>
  <PresentationFormat>On-screen Show (4:3)</PresentationFormat>
  <Paragraphs>1258</Paragraphs>
  <Slides>135</Slides>
  <Notes>111</Notes>
  <HiddenSlides>1</HiddenSlides>
  <MMClips>9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135</vt:i4>
      </vt:variant>
    </vt:vector>
  </HeadingPairs>
  <TitlesOfParts>
    <vt:vector size="138" baseType="lpstr">
      <vt:lpstr>Module</vt:lpstr>
      <vt:lpstr>Equation</vt:lpstr>
      <vt:lpstr>公式</vt:lpstr>
      <vt:lpstr>Models of Animated Rivers  for the Interactive Exploration of Landscapes</vt:lpstr>
      <vt:lpstr>Outline</vt:lpstr>
      <vt:lpstr>Outline</vt:lpstr>
      <vt:lpstr>            Introduction Research on rivers</vt:lpstr>
      <vt:lpstr>            Introduction Research on rivers</vt:lpstr>
      <vt:lpstr>            Introduction Study of rivers in CG</vt:lpstr>
      <vt:lpstr>            Introduction Rivers in CG applications</vt:lpstr>
      <vt:lpstr>            Introduction Challenges </vt:lpstr>
      <vt:lpstr>            Introduction My research goal</vt:lpstr>
      <vt:lpstr>            Introduction My research goal</vt:lpstr>
      <vt:lpstr>            Introduction My research goal</vt:lpstr>
      <vt:lpstr>            Introduction My research goal</vt:lpstr>
      <vt:lpstr>            Introduction My research goal</vt:lpstr>
      <vt:lpstr>Outline</vt:lpstr>
      <vt:lpstr>Previous work</vt:lpstr>
      <vt:lpstr>Previous work</vt:lpstr>
      <vt:lpstr>                   Previous work  3D NS simulation: Equations of liquids</vt:lpstr>
      <vt:lpstr>                   Previous work  3D NS simulation</vt:lpstr>
      <vt:lpstr>                   Previous work  3D NS simulation: Eulerian approach</vt:lpstr>
      <vt:lpstr>                   Previous work  3D NS simulation: Eulerian aprroach</vt:lpstr>
      <vt:lpstr>                   Previous work  3D NS simulation: Eulerian aprroach</vt:lpstr>
      <vt:lpstr>                          Previous work    3D NS simulation: Lagrangian aprroach</vt:lpstr>
      <vt:lpstr>Previous work</vt:lpstr>
      <vt:lpstr>                                             Previous work  2D depth-averaged simulation</vt:lpstr>
      <vt:lpstr>                                             Previous work  2D depth-averaged simulation</vt:lpstr>
      <vt:lpstr>                                             Previous work  2D depth-averaged simulation</vt:lpstr>
      <vt:lpstr>                                             Previous work   Combined with 3D NS simulation</vt:lpstr>
      <vt:lpstr>Previous work</vt:lpstr>
      <vt:lpstr>          Previous work  2D simulation:  2D N-S</vt:lpstr>
      <vt:lpstr>Previous work</vt:lpstr>
      <vt:lpstr>                                             Previous work  Wave models: FFT wave [Tes 01] </vt:lpstr>
      <vt:lpstr>          Previous work  Wave models: wave particles [YHK07]</vt:lpstr>
      <vt:lpstr>                                             Previous work  Wave models:  explicit wave trains</vt:lpstr>
      <vt:lpstr>Previous work: conclusion</vt:lpstr>
      <vt:lpstr>Outline</vt:lpstr>
      <vt:lpstr>Strategy overview</vt:lpstr>
      <vt:lpstr>Strategy overview</vt:lpstr>
      <vt:lpstr>Strategy overview</vt:lpstr>
      <vt:lpstr>Strategy overview</vt:lpstr>
      <vt:lpstr>Strategy overview</vt:lpstr>
      <vt:lpstr>Strategy overview</vt:lpstr>
      <vt:lpstr>Outline</vt:lpstr>
      <vt:lpstr>Outline</vt:lpstr>
      <vt:lpstr>Macro-scale</vt:lpstr>
      <vt:lpstr>Macro-scale</vt:lpstr>
      <vt:lpstr>                                                 Macro-scale  Problem: calculate mean flow</vt:lpstr>
      <vt:lpstr>                                                 Macro-scale  Problem: calculate mean flow</vt:lpstr>
      <vt:lpstr>                                                 Macro-scale  Stream function</vt:lpstr>
      <vt:lpstr>                                                 Macro-scale  Stream function: Imcompressibility</vt:lpstr>
      <vt:lpstr>                                                 Macro-scale  Stream function at boundaries</vt:lpstr>
      <vt:lpstr>                                                 Macro-scale  Stream function: channel flow</vt:lpstr>
      <vt:lpstr>                                                 Macro-scale  Stream function:  potential flow</vt:lpstr>
      <vt:lpstr>                                                 Macro-scale  Stream function: potential flow</vt:lpstr>
      <vt:lpstr>                                                 Macro-scale  Stream function field</vt:lpstr>
      <vt:lpstr>                                                 Macro-scale  Interpolation scheme</vt:lpstr>
      <vt:lpstr>                                                 Macro-scale  Comparison</vt:lpstr>
      <vt:lpstr>                                                 Macro-scale  From stream function to velocity</vt:lpstr>
      <vt:lpstr>                                                 Macro-scale  Implementation: distance queries</vt:lpstr>
      <vt:lpstr>                                                 Macro-scale  Result</vt:lpstr>
      <vt:lpstr>Macro-scale: conclusion</vt:lpstr>
      <vt:lpstr>Outline</vt:lpstr>
      <vt:lpstr>Meso-scale</vt:lpstr>
      <vt:lpstr>                                                 Meso-scale  Quasi-stationary waves</vt:lpstr>
      <vt:lpstr>                                                 Meso-scale  Challenges</vt:lpstr>
      <vt:lpstr>                                                 Meso-scale  Existing model [NP01]</vt:lpstr>
      <vt:lpstr>                                                 Meso-scale  Existing model [NP01]</vt:lpstr>
      <vt:lpstr>                                                 Meso-scale  My work</vt:lpstr>
      <vt:lpstr>                                                 Meso-scale  My work</vt:lpstr>
      <vt:lpstr>                                                 Meso-scale  My work</vt:lpstr>
      <vt:lpstr>                                                 Meso-scale  My work</vt:lpstr>
      <vt:lpstr>                                                 Meso-scale  Composite surface</vt:lpstr>
      <vt:lpstr>                                                 Meso-scale  Composite surface</vt:lpstr>
      <vt:lpstr>                                                 Meso-scale  Composite surface</vt:lpstr>
      <vt:lpstr>                                                 Meso-scale  Feature-aligned wave surface</vt:lpstr>
      <vt:lpstr>                                                 Meso-scale   Feature-aligned wave surface</vt:lpstr>
      <vt:lpstr>                                                 Meso-scale   Feature-aligned wave surface</vt:lpstr>
      <vt:lpstr>                                                 Meso-scale   Feature-aligned wave surface</vt:lpstr>
      <vt:lpstr>                                                 Meso-scale  Composite wave with base surface</vt:lpstr>
      <vt:lpstr>                                                 Meso-scale  Real-time high-quality rendering</vt:lpstr>
      <vt:lpstr>                                                 Meso-scale  Wave intersection</vt:lpstr>
      <vt:lpstr>                                                 Meso-scale  Wave intersection</vt:lpstr>
      <vt:lpstr>                                                 Meso-scale  Wave intersection</vt:lpstr>
      <vt:lpstr>                                                 Meso-scale  Demo</vt:lpstr>
      <vt:lpstr>Meso-scale: conclusion</vt:lpstr>
      <vt:lpstr>Outline</vt:lpstr>
      <vt:lpstr>Micro-scale</vt:lpstr>
      <vt:lpstr>Outline</vt:lpstr>
      <vt:lpstr>         Micro-scale I Motivation</vt:lpstr>
      <vt:lpstr>         Micro-scale I Motivation</vt:lpstr>
      <vt:lpstr>         Micro-scale I  Method</vt:lpstr>
      <vt:lpstr>         Micro-scale I  Method</vt:lpstr>
      <vt:lpstr>         Micro-scale I  Poisson-disk distribution</vt:lpstr>
      <vt:lpstr>         Micro-scale I  Method</vt:lpstr>
      <vt:lpstr>         Micro-scale I  Dynamic adaptive sampling</vt:lpstr>
      <vt:lpstr>         Micro-scale I  Dynamic adaptive sampling</vt:lpstr>
      <vt:lpstr>         Micro-scale I  Ensure continuity</vt:lpstr>
      <vt:lpstr>         Micro-scale I Reconstruction</vt:lpstr>
      <vt:lpstr>         Micro-scale I Reconstruction</vt:lpstr>
      <vt:lpstr>         Micro-scale I Data structure for reconstruction</vt:lpstr>
      <vt:lpstr>         Micro-scale I Demo:   25x25 km^2 ,   27~110 fps (view dependent)</vt:lpstr>
      <vt:lpstr>Micro-scale I: conclusion</vt:lpstr>
      <vt:lpstr>Outline</vt:lpstr>
      <vt:lpstr>         Micro-scale II Texture advection</vt:lpstr>
      <vt:lpstr>         Micro-scale II  Eulerian advection method [MB95]</vt:lpstr>
      <vt:lpstr>         Micro-scale II Problem of  [MB95] method</vt:lpstr>
      <vt:lpstr>         Micro-scale II Improved Eulerian advection [Ney03]</vt:lpstr>
      <vt:lpstr>         Micro-scale II  Problems of [Ney03] method</vt:lpstr>
      <vt:lpstr>         Micro-scale II Lagrangian texture advection</vt:lpstr>
      <vt:lpstr>         Micro-scale II Particles</vt:lpstr>
      <vt:lpstr>         Micro-scale II  Patch</vt:lpstr>
      <vt:lpstr>         Micro-scale II Patch</vt:lpstr>
      <vt:lpstr>         Micro-scale II Patch deformation</vt:lpstr>
      <vt:lpstr>         Micro-scale II Patch deformation</vt:lpstr>
      <vt:lpstr>         Micro-scale II Patch deformation</vt:lpstr>
      <vt:lpstr>         Micro-scale II Ensure continuity </vt:lpstr>
      <vt:lpstr>         Micro-scale II Reconstruction</vt:lpstr>
      <vt:lpstr>         Micro-scale II Method (video)</vt:lpstr>
      <vt:lpstr>         Micro-scale II Quality validataion</vt:lpstr>
      <vt:lpstr>         Micro-scale II Quality validation</vt:lpstr>
      <vt:lpstr>         Micro-scale II Quality validation</vt:lpstr>
      <vt:lpstr>         Micro-scale II Applications</vt:lpstr>
      <vt:lpstr>         Micro-scale II Discussions:  non-noise textures ?</vt:lpstr>
      <vt:lpstr>         Micro-scale II Discussions</vt:lpstr>
      <vt:lpstr>         Micro-scale II Discussions</vt:lpstr>
      <vt:lpstr>         Micro-scale II Discussions</vt:lpstr>
      <vt:lpstr>Micro-scale II: conclusion</vt:lpstr>
      <vt:lpstr>Outline</vt:lpstr>
      <vt:lpstr>Conclusion</vt:lpstr>
      <vt:lpstr>Future work</vt:lpstr>
      <vt:lpstr>Future work</vt:lpstr>
      <vt:lpstr>Future work</vt:lpstr>
      <vt:lpstr>Future work</vt:lpstr>
      <vt:lpstr>Future work </vt:lpstr>
      <vt:lpstr>Thanks </vt:lpstr>
      <vt:lpstr>Models of Animated Rivers  for the Interactive Exploration of Landscapes</vt:lpstr>
    </vt:vector>
  </TitlesOfParts>
  <Company>Lenovo (Beijing) Limited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Models for </dc:title>
  <dc:creator>User</dc:creator>
  <cp:lastModifiedBy>qyu</cp:lastModifiedBy>
  <cp:revision>1607</cp:revision>
  <dcterms:created xsi:type="dcterms:W3CDTF">2008-11-07T09:39:11Z</dcterms:created>
  <dcterms:modified xsi:type="dcterms:W3CDTF">2008-11-17T11:24:28Z</dcterms:modified>
</cp:coreProperties>
</file>