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7" r:id="rId2"/>
    <p:sldId id="270" r:id="rId3"/>
    <p:sldId id="282" r:id="rId4"/>
    <p:sldId id="283" r:id="rId5"/>
    <p:sldId id="284" r:id="rId6"/>
    <p:sldId id="285" r:id="rId7"/>
    <p:sldId id="286" r:id="rId8"/>
    <p:sldId id="278" r:id="rId9"/>
    <p:sldId id="308" r:id="rId10"/>
    <p:sldId id="271" r:id="rId11"/>
    <p:sldId id="295" r:id="rId12"/>
    <p:sldId id="296" r:id="rId13"/>
    <p:sldId id="297" r:id="rId14"/>
    <p:sldId id="298" r:id="rId15"/>
    <p:sldId id="300" r:id="rId16"/>
    <p:sldId id="275" r:id="rId17"/>
    <p:sldId id="303" r:id="rId18"/>
    <p:sldId id="304" r:id="rId19"/>
    <p:sldId id="274" r:id="rId20"/>
    <p:sldId id="301" r:id="rId21"/>
    <p:sldId id="306" r:id="rId22"/>
    <p:sldId id="302" r:id="rId23"/>
    <p:sldId id="309" r:id="rId24"/>
    <p:sldId id="311" r:id="rId25"/>
    <p:sldId id="273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ction de style" id="{067A6226-EDAD-41B1-97B2-B1C1965539B9}">
          <p14:sldIdLst>
            <p14:sldId id="277"/>
            <p14:sldId id="270"/>
            <p14:sldId id="282"/>
            <p14:sldId id="283"/>
            <p14:sldId id="284"/>
            <p14:sldId id="285"/>
            <p14:sldId id="286"/>
            <p14:sldId id="278"/>
            <p14:sldId id="308"/>
            <p14:sldId id="271"/>
            <p14:sldId id="295"/>
            <p14:sldId id="296"/>
            <p14:sldId id="297"/>
            <p14:sldId id="298"/>
            <p14:sldId id="300"/>
            <p14:sldId id="275"/>
            <p14:sldId id="303"/>
            <p14:sldId id="304"/>
            <p14:sldId id="274"/>
            <p14:sldId id="301"/>
            <p14:sldId id="306"/>
            <p14:sldId id="302"/>
            <p14:sldId id="309"/>
            <p14:sldId id="311"/>
            <p14:sldId id="273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768"/>
    <a:srgbClr val="3DBACA"/>
    <a:srgbClr val="302536"/>
    <a:srgbClr val="398998"/>
    <a:srgbClr val="41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7" autoAdjust="0"/>
    <p:restoredTop sz="86446" autoAdjust="0"/>
  </p:normalViewPr>
  <p:slideViewPr>
    <p:cSldViewPr>
      <p:cViewPr varScale="1">
        <p:scale>
          <a:sx n="75" d="100"/>
          <a:sy n="75" d="100"/>
        </p:scale>
        <p:origin x="-1128" y="-96"/>
      </p:cViewPr>
      <p:guideLst>
        <p:guide orient="horz" pos="2115"/>
        <p:guide orient="horz" pos="663"/>
        <p:guide orient="horz" pos="3203"/>
        <p:guide pos="2880"/>
        <p:guide pos="5420"/>
      </p:guideLst>
    </p:cSldViewPr>
  </p:slideViewPr>
  <p:outlineViewPr>
    <p:cViewPr>
      <p:scale>
        <a:sx n="33" d="100"/>
        <a:sy n="33" d="100"/>
      </p:scale>
      <p:origin x="0" y="57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870"/>
    </p:cViewPr>
  </p:sorter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8DDF-6472-480D-A8DB-269080D2DDC5}" type="datetimeFigureOut">
              <a:rPr lang="fr-FR" smtClean="0"/>
              <a:t>16/11/2010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0E9F-3D51-4AE9-A088-57C98C1769B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39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8235-1622-42B3-81A2-2B02F08C076F}" type="datetimeFigureOut">
              <a:rPr lang="fr-FR" smtClean="0"/>
              <a:t>16/11/2010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BB5B-A33A-4BB9-AC56-91F8E7113B9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7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BB5B-A33A-4BB9-AC56-91F8E7113B9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42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BB5B-A33A-4BB9-AC56-91F8E7113B9B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58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ABB5B-A33A-4BB9-AC56-91F8E7113B9B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32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464315" y="1785926"/>
            <a:ext cx="8215370" cy="1285884"/>
          </a:xfrm>
          <a:prstGeom prst="round2DiagRect">
            <a:avLst/>
          </a:prstGeom>
          <a:solidFill>
            <a:srgbClr val="30253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928803"/>
            <a:ext cx="7772400" cy="1000132"/>
          </a:xfrm>
          <a:prstGeom prst="rect">
            <a:avLst/>
          </a:prstGeom>
        </p:spPr>
        <p:txBody>
          <a:bodyPr anchor="ctr"/>
          <a:lstStyle>
            <a:lvl1pPr algn="ctr">
              <a:defRPr sz="4400" b="1" cap="small" baseline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</a:t>
            </a:r>
            <a:r>
              <a:rPr lang="fr-FR" dirty="0" smtClean="0"/>
              <a:t>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06828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70412" y="6641786"/>
            <a:ext cx="1357322" cy="214290"/>
          </a:xfrm>
        </p:spPr>
        <p:txBody>
          <a:bodyPr/>
          <a:lstStyle>
            <a:lvl1pPr algn="r">
              <a:defRPr>
                <a:solidFill>
                  <a:srgbClr val="302536"/>
                </a:solidFill>
              </a:defRPr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12572" y="6641786"/>
            <a:ext cx="3000396" cy="214290"/>
          </a:xfrm>
        </p:spPr>
        <p:txBody>
          <a:bodyPr/>
          <a:lstStyle/>
          <a:p>
            <a:pPr algn="l"/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641786"/>
            <a:ext cx="642910" cy="214290"/>
          </a:xfrm>
        </p:spPr>
        <p:txBody>
          <a:bodyPr/>
          <a:lstStyle>
            <a:lvl1pPr>
              <a:defRPr>
                <a:solidFill>
                  <a:srgbClr val="302536"/>
                </a:solidFill>
              </a:defRPr>
            </a:lvl1pPr>
          </a:lstStyle>
          <a:p>
            <a:fld id="{0ECFC261-5E13-41AE-A1F7-F68012C1A31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42908" y="214290"/>
            <a:ext cx="9358378" cy="714380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42908" y="214290"/>
            <a:ext cx="9358378" cy="714380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70412" y="6631028"/>
            <a:ext cx="1357322" cy="214290"/>
          </a:xfrm>
        </p:spPr>
        <p:txBody>
          <a:bodyPr/>
          <a:lstStyle>
            <a:lvl1pPr algn="r">
              <a:defRPr>
                <a:solidFill>
                  <a:srgbClr val="302536"/>
                </a:solidFill>
              </a:defRPr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88424" y="6631028"/>
            <a:ext cx="642910" cy="214290"/>
          </a:xfrm>
        </p:spPr>
        <p:txBody>
          <a:bodyPr/>
          <a:lstStyle>
            <a:lvl1pPr>
              <a:defRPr>
                <a:solidFill>
                  <a:srgbClr val="302536"/>
                </a:solidFill>
              </a:defRPr>
            </a:lvl1pPr>
          </a:lstStyle>
          <a:p>
            <a:fld id="{0ECFC261-5E13-41AE-A1F7-F68012C1A31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42350" cy="511333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</a:t>
            </a:r>
            <a:r>
              <a:rPr lang="fr-FR" dirty="0" smtClean="0"/>
              <a:t>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 userDrawn="1"/>
        </p:nvSpPr>
        <p:spPr>
          <a:xfrm>
            <a:off x="539552" y="3933056"/>
            <a:ext cx="6336704" cy="1141868"/>
          </a:xfrm>
          <a:prstGeom prst="round2DiagRect">
            <a:avLst/>
          </a:prstGeom>
          <a:solidFill>
            <a:srgbClr val="302536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small" baseline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DBAC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42908" y="214290"/>
            <a:ext cx="9358378" cy="714380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42908" y="214290"/>
            <a:ext cx="9358378" cy="714380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2908" y="214290"/>
            <a:ext cx="9358378" cy="714380"/>
          </a:xfrm>
          <a:prstGeom prst="rect">
            <a:avLst/>
          </a:prstGeom>
          <a:solidFill>
            <a:srgbClr val="30253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>
                <a:solidFill>
                  <a:schemeClr val="bg1"/>
                </a:solidFill>
                <a:effectLst/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70412" y="6643728"/>
            <a:ext cx="1357322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302536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16/11/2010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424" y="6643728"/>
            <a:ext cx="642910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302536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0ECFC261-5E13-41AE-A1F7-F68012C1A31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-12572" y="6643728"/>
            <a:ext cx="3000396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fr-FR" dirty="0" smtClean="0"/>
              <a:t>Journée Jeunes Chercheurs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42908" y="6643710"/>
            <a:ext cx="9358378" cy="214290"/>
          </a:xfrm>
          <a:prstGeom prst="rect">
            <a:avLst/>
          </a:prstGeom>
          <a:solidFill>
            <a:srgbClr val="3DBAC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-142908" y="0"/>
            <a:ext cx="9358378" cy="214290"/>
          </a:xfrm>
          <a:prstGeom prst="rect">
            <a:avLst/>
          </a:prstGeom>
          <a:solidFill>
            <a:srgbClr val="39899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70412" y="6643728"/>
            <a:ext cx="1357322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302536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16/11/2010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424" y="6643728"/>
            <a:ext cx="642910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302536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fld id="{0ECFC261-5E13-41AE-A1F7-F68012C1A31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42908" y="0"/>
            <a:ext cx="4714908" cy="214290"/>
          </a:xfrm>
          <a:prstGeom prst="rect">
            <a:avLst/>
          </a:prstGeom>
          <a:solidFill>
            <a:srgbClr val="3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142908" y="6643710"/>
            <a:ext cx="3188508" cy="214290"/>
          </a:xfrm>
          <a:prstGeom prst="rect">
            <a:avLst/>
          </a:prstGeom>
          <a:solidFill>
            <a:srgbClr val="3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/>
          <p:cNvSpPr/>
          <p:nvPr/>
        </p:nvSpPr>
        <p:spPr>
          <a:xfrm>
            <a:off x="3043666" y="6643710"/>
            <a:ext cx="3049200" cy="214290"/>
          </a:xfrm>
          <a:prstGeom prst="rect">
            <a:avLst/>
          </a:prstGeom>
          <a:solidFill>
            <a:srgbClr val="398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-12572" y="6643728"/>
            <a:ext cx="3000396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fr-FR" dirty="0" smtClean="0"/>
              <a:t>Journée Jeunes Chercheurs</a:t>
            </a:r>
            <a:endParaRPr lang="fr-FR" dirty="0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3071802" y="6643728"/>
            <a:ext cx="3000396" cy="214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latin typeface="+mn-lt"/>
              </a:rPr>
              <a:t>Rendu Expressif</a:t>
            </a:r>
            <a:endParaRPr lang="fr-FR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n URW Gothic L" pitchFamily="2" charset="0"/>
          <a:ea typeface="+mj-ea"/>
          <a:cs typeface="Tahoma" pitchFamily="34" charset="0"/>
        </a:defRPr>
      </a:lvl1pPr>
    </p:titleStyle>
    <p:bodyStyle>
      <a:lvl1pPr marL="268288" indent="-268288" algn="l" defTabSz="914400" rtl="0" eaLnBrk="1" latinLnBrk="0" hangingPunct="1">
        <a:spcBef>
          <a:spcPts val="1800"/>
        </a:spcBef>
        <a:buClr>
          <a:srgbClr val="302536"/>
        </a:buClr>
        <a:buFont typeface="Arial" pitchFamily="34" charset="0"/>
        <a:buChar char="•"/>
        <a:defRPr lang="en-US" sz="2800" kern="1200" noProof="0" dirty="0" smtClean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45768"/>
        </a:buClr>
        <a:buFont typeface="Wingdings" pitchFamily="2" charset="2"/>
        <a:buChar char="§"/>
        <a:defRPr lang="en-US" sz="2600" kern="1200" noProof="0" dirty="0" smtClean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98998"/>
        </a:buClr>
        <a:buFont typeface="Arial" pitchFamily="34" charset="0"/>
        <a:buChar char="•"/>
        <a:defRPr lang="en-US" sz="2400" kern="1200" noProof="0" dirty="0" smtClean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noProof="0" dirty="0" smtClean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400" kern="1200" noProof="0" dirty="0">
          <a:solidFill>
            <a:schemeClr val="tx1"/>
          </a:solidFill>
          <a:latin typeface="+mn-lt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Fonction</a:t>
            </a:r>
            <a:r>
              <a:rPr lang="fr-FR" baseline="0" noProof="0" dirty="0" smtClean="0"/>
              <a:t> de style</a:t>
            </a:r>
            <a:endParaRPr lang="fr-FR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Une définition impossible</a:t>
            </a:r>
            <a:endParaRPr lang="fr-FR" noProof="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1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procédurale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/>
              <a:t>Description du style </a:t>
            </a:r>
            <a:r>
              <a:rPr lang="fr-FR" i="1" noProof="0" dirty="0" smtClean="0"/>
              <a:t>a priori </a:t>
            </a:r>
          </a:p>
          <a:p>
            <a:pPr lvl="1"/>
            <a:r>
              <a:rPr lang="fr-FR" dirty="0"/>
              <a:t>F</a:t>
            </a:r>
            <a:r>
              <a:rPr lang="fr-FR" noProof="0" dirty="0" smtClean="0"/>
              <a:t>onction de style</a:t>
            </a:r>
          </a:p>
          <a:p>
            <a:pPr lvl="1"/>
            <a:r>
              <a:rPr lang="fr-FR" noProof="0" dirty="0" smtClean="0"/>
              <a:t>Style par l’exemple : analyse du style</a:t>
            </a:r>
          </a:p>
          <a:p>
            <a:pPr lvl="0"/>
            <a:endParaRPr lang="fr-FR" noProof="0" dirty="0" smtClean="0"/>
          </a:p>
          <a:p>
            <a:pPr marL="0" lvl="0" indent="0" algn="ctr">
              <a:buNone/>
            </a:pPr>
            <a:r>
              <a:rPr lang="fr-FR" dirty="0">
                <a:sym typeface="Wingdings 3"/>
              </a:rPr>
              <a:t> </a:t>
            </a:r>
            <a:r>
              <a:rPr lang="fr-FR" noProof="0" dirty="0" smtClean="0"/>
              <a:t>Lien entre la scène</a:t>
            </a:r>
            <a:r>
              <a:rPr lang="fr-FR" baseline="0" noProof="0" dirty="0" smtClean="0"/>
              <a:t> et le rendu</a:t>
            </a:r>
          </a:p>
        </p:txBody>
      </p:sp>
      <p:pic>
        <p:nvPicPr>
          <p:cNvPr id="3074" name="Picture 2" descr="\\VBOXSVR\Work\back-link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753883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2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31463" cy="625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755576" y="386310"/>
            <a:ext cx="76328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Projection : Scène vers plan image</a:t>
            </a:r>
            <a:endParaRPr lang="fr-FR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970412" y="6643728"/>
            <a:ext cx="1357322" cy="214290"/>
          </a:xfrm>
        </p:spPr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-12572" y="6643728"/>
            <a:ext cx="3000396" cy="214290"/>
          </a:xfrm>
        </p:spPr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388424" y="6643728"/>
            <a:ext cx="642910" cy="214290"/>
          </a:xfrm>
        </p:spPr>
        <p:txBody>
          <a:bodyPr/>
          <a:lstStyle/>
          <a:p>
            <a:fld id="{0ECFC261-5E13-41AE-A1F7-F68012C1A31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8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610"/>
            <a:ext cx="8331200" cy="624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755576" y="386310"/>
            <a:ext cx="76328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Extraction de primitives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6970412" y="6643728"/>
            <a:ext cx="1357322" cy="214290"/>
          </a:xfrm>
        </p:spPr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-12572" y="6643728"/>
            <a:ext cx="3000396" cy="214290"/>
          </a:xfrm>
        </p:spPr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388424" y="6643728"/>
            <a:ext cx="642910" cy="214290"/>
          </a:xfrm>
        </p:spPr>
        <p:txBody>
          <a:bodyPr/>
          <a:lstStyle/>
          <a:p>
            <a:fld id="{0ECFC261-5E13-41AE-A1F7-F68012C1A31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4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25047" cy="62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755576" y="386310"/>
            <a:ext cx="763284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Création des marques</a:t>
            </a:r>
            <a:endParaRPr lang="fr-FR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6970412" y="6643728"/>
            <a:ext cx="1357322" cy="214290"/>
          </a:xfrm>
        </p:spPr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-12572" y="6643728"/>
            <a:ext cx="3000396" cy="214290"/>
          </a:xfrm>
        </p:spPr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388424" y="6643728"/>
            <a:ext cx="642910" cy="214290"/>
          </a:xfrm>
        </p:spPr>
        <p:txBody>
          <a:bodyPr/>
          <a:lstStyle/>
          <a:p>
            <a:fld id="{0ECFC261-5E13-41AE-A1F7-F68012C1A31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527050" y="4509120"/>
            <a:ext cx="8064500" cy="1439863"/>
          </a:xfrm>
          <a:prstGeom prst="roundRect">
            <a:avLst>
              <a:gd name="adj" fmla="val 158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fr-FR" sz="2400" dirty="0"/>
              <a:t>Marques : Trace de l’outil en 2D</a:t>
            </a:r>
          </a:p>
          <a:p>
            <a:r>
              <a:rPr lang="fr-FR" sz="2400" dirty="0"/>
              <a:t>Pixel, points, lignes, régions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39750" y="1456655"/>
            <a:ext cx="8064500" cy="1439862"/>
          </a:xfrm>
          <a:prstGeom prst="roundRect">
            <a:avLst>
              <a:gd name="adj" fmla="val 158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fr-FR" sz="2400" dirty="0"/>
              <a:t>Spatial : 3D vers 2D</a:t>
            </a:r>
          </a:p>
          <a:p>
            <a:r>
              <a:rPr lang="fr-FR" sz="2400" dirty="0"/>
              <a:t>Projection perspective, orthogonale, autre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39750" y="2997250"/>
            <a:ext cx="8064500" cy="1439862"/>
          </a:xfrm>
          <a:prstGeom prst="roundRect">
            <a:avLst>
              <a:gd name="adj" fmla="val 1586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fr-FR" sz="2400" dirty="0"/>
              <a:t>Primitives : points, lignes, régions</a:t>
            </a:r>
          </a:p>
          <a:p>
            <a:r>
              <a:rPr lang="fr-FR" sz="2400" dirty="0"/>
              <a:t>Éléments projetés de la 3D vers la </a:t>
            </a:r>
            <a:r>
              <a:rPr lang="fr-FR" sz="2400" dirty="0" smtClean="0"/>
              <a:t>2D</a:t>
            </a:r>
            <a:endParaRPr lang="fr-FR" sz="24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Système de représentation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49" y="1600001"/>
            <a:ext cx="1656283" cy="12429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49" y="3112169"/>
            <a:ext cx="1656283" cy="12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49" y="4624337"/>
            <a:ext cx="1656283" cy="12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372200" y="1056545"/>
            <a:ext cx="2730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</a:t>
            </a:r>
            <a:r>
              <a:rPr lang="fr-FR" sz="2000" dirty="0" err="1" smtClean="0">
                <a:solidFill>
                  <a:srgbClr val="398998"/>
                </a:solidFill>
                <a:latin typeface="+mj-lt"/>
                <a:cs typeface="+mn-cs"/>
              </a:rPr>
              <a:t>Willats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et Durand 2005]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Système de représentation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49" y="1600001"/>
            <a:ext cx="1656283" cy="12429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49" y="3112169"/>
            <a:ext cx="1656283" cy="12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49" y="4624337"/>
            <a:ext cx="1656283" cy="12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23528" y="1600001"/>
            <a:ext cx="6265192" cy="4267278"/>
          </a:xfrm>
          <a:prstGeom prst="roundRect">
            <a:avLst>
              <a:gd name="adj" fmla="val 72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FR" sz="2400" b="1" dirty="0"/>
              <a:t>Système d’attributs</a:t>
            </a:r>
            <a:r>
              <a:rPr lang="fr-FR" sz="2400" dirty="0"/>
              <a:t> : </a:t>
            </a:r>
            <a:endParaRPr lang="fr-FR" sz="2400" dirty="0" smtClean="0"/>
          </a:p>
          <a:p>
            <a:r>
              <a:rPr lang="fr-FR" sz="2400" dirty="0" smtClean="0"/>
              <a:t>Lien scène/primitives projetées/marques</a:t>
            </a:r>
            <a:r>
              <a:rPr lang="fr-FR" sz="2400" dirty="0"/>
              <a:t>.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Attributs </a:t>
            </a:r>
            <a:r>
              <a:rPr lang="fr-FR" sz="2400" b="1" dirty="0"/>
              <a:t>de la scène</a:t>
            </a:r>
            <a:r>
              <a:rPr lang="fr-FR" sz="2400" dirty="0"/>
              <a:t> </a:t>
            </a:r>
            <a:r>
              <a:rPr lang="fr-FR" sz="2400" dirty="0" smtClean="0"/>
              <a:t>:</a:t>
            </a:r>
          </a:p>
          <a:p>
            <a:r>
              <a:rPr lang="fr-FR" sz="2400" dirty="0"/>
              <a:t>C</a:t>
            </a:r>
            <a:r>
              <a:rPr lang="fr-FR" sz="2400" dirty="0" smtClean="0"/>
              <a:t>ouleur</a:t>
            </a:r>
            <a:r>
              <a:rPr lang="fr-FR" sz="2400" dirty="0"/>
              <a:t>, profondeur, éclairage </a:t>
            </a:r>
            <a:r>
              <a:rPr lang="fr-FR" sz="2400" dirty="0" smtClean="0"/>
              <a:t>…</a:t>
            </a:r>
          </a:p>
          <a:p>
            <a:endParaRPr lang="fr-FR" sz="2400" dirty="0"/>
          </a:p>
          <a:p>
            <a:r>
              <a:rPr lang="fr-FR" sz="2400" b="1" dirty="0"/>
              <a:t>Attributs de marques</a:t>
            </a:r>
            <a:r>
              <a:rPr lang="fr-FR" sz="2400" dirty="0"/>
              <a:t> : </a:t>
            </a:r>
            <a:endParaRPr lang="fr-FR" sz="2400" dirty="0" smtClean="0"/>
          </a:p>
          <a:p>
            <a:r>
              <a:rPr lang="fr-FR" sz="2400" dirty="0"/>
              <a:t>C</a:t>
            </a:r>
            <a:r>
              <a:rPr lang="fr-FR" sz="2400" dirty="0" smtClean="0"/>
              <a:t>ouleur</a:t>
            </a:r>
            <a:r>
              <a:rPr lang="fr-FR" sz="2400" dirty="0"/>
              <a:t>, épaisseur, orientation </a:t>
            </a:r>
            <a:r>
              <a:rPr lang="fr-FR" sz="2400" dirty="0" smtClean="0"/>
              <a:t>…</a:t>
            </a:r>
          </a:p>
          <a:p>
            <a:endParaRPr lang="fr-FR" sz="2400" dirty="0"/>
          </a:p>
          <a:p>
            <a:r>
              <a:rPr lang="fr-FR" sz="2400" b="1" dirty="0"/>
              <a:t>Lien</a:t>
            </a:r>
            <a:r>
              <a:rPr lang="fr-FR" sz="2400" dirty="0"/>
              <a:t> : 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orientation </a:t>
            </a:r>
            <a:r>
              <a:rPr lang="fr-FR" sz="2400" dirty="0"/>
              <a:t>en fonction de </a:t>
            </a:r>
            <a:r>
              <a:rPr lang="fr-FR" sz="2400" dirty="0" smtClean="0"/>
              <a:t>l’éclairage …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6372200" y="1056545"/>
            <a:ext cx="2730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</a:t>
            </a:r>
            <a:r>
              <a:rPr lang="fr-FR" sz="2000" dirty="0" err="1" smtClean="0">
                <a:solidFill>
                  <a:srgbClr val="398998"/>
                </a:solidFill>
                <a:latin typeface="+mj-lt"/>
                <a:cs typeface="+mn-cs"/>
              </a:rPr>
              <a:t>Willats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et Durand 2005]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3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Approche programmable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/>
              <a:t>Freestyle</a:t>
            </a:r>
          </a:p>
          <a:p>
            <a:endParaRPr lang="fr-FR" noProof="0" dirty="0"/>
          </a:p>
        </p:txBody>
      </p:sp>
      <p:sp>
        <p:nvSpPr>
          <p:cNvPr id="8" name="Rectangle 7"/>
          <p:cNvSpPr/>
          <p:nvPr/>
        </p:nvSpPr>
        <p:spPr>
          <a:xfrm>
            <a:off x="6806133" y="1056545"/>
            <a:ext cx="211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[Grabli et al. 2010]</a:t>
            </a:r>
          </a:p>
        </p:txBody>
      </p:sp>
      <p:pic>
        <p:nvPicPr>
          <p:cNvPr id="9" name="Image 8" descr="ex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9" y="2155056"/>
            <a:ext cx="8384481" cy="313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0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Approche programmable</a:t>
            </a:r>
            <a:endParaRPr lang="fr-FR" noProof="0" dirty="0"/>
          </a:p>
        </p:txBody>
      </p:sp>
      <p:sp>
        <p:nvSpPr>
          <p:cNvPr id="8" name="Rectangle 7"/>
          <p:cNvSpPr/>
          <p:nvPr/>
        </p:nvSpPr>
        <p:spPr>
          <a:xfrm>
            <a:off x="6806133" y="1056545"/>
            <a:ext cx="211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[Grabli et al. 2010]</a:t>
            </a:r>
          </a:p>
        </p:txBody>
      </p:sp>
      <p:pic>
        <p:nvPicPr>
          <p:cNvPr id="10" name="Picture 4" descr="planeSketc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728" r="7576" b="20609"/>
          <a:stretch>
            <a:fillRect/>
          </a:stretch>
        </p:blipFill>
        <p:spPr bwMode="auto">
          <a:xfrm>
            <a:off x="4499992" y="1666478"/>
            <a:ext cx="4551363" cy="2914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plane_crop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6257"/>
            <a:ext cx="4235450" cy="2913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23842" r="1413" b="3134"/>
          <a:stretch>
            <a:fillRect/>
          </a:stretch>
        </p:blipFill>
        <p:spPr bwMode="auto">
          <a:xfrm>
            <a:off x="1275557" y="1256600"/>
            <a:ext cx="2089150" cy="161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Approche programmable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noProof="0" dirty="0" smtClean="0"/>
          </a:p>
          <a:p>
            <a:endParaRPr lang="fr-FR" noProof="0" dirty="0"/>
          </a:p>
        </p:txBody>
      </p:sp>
      <p:sp>
        <p:nvSpPr>
          <p:cNvPr id="8" name="Rectangle 7"/>
          <p:cNvSpPr/>
          <p:nvPr/>
        </p:nvSpPr>
        <p:spPr>
          <a:xfrm>
            <a:off x="6806133" y="1056545"/>
            <a:ext cx="211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[Grabli et al. 2010]</a:t>
            </a:r>
          </a:p>
        </p:txBody>
      </p:sp>
      <p:pic>
        <p:nvPicPr>
          <p:cNvPr id="13" name="Picture 4" descr="japanese_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1094" r="8000" b="1126"/>
          <a:stretch>
            <a:fillRect/>
          </a:stretch>
        </p:blipFill>
        <p:spPr bwMode="auto">
          <a:xfrm>
            <a:off x="2212727" y="1280655"/>
            <a:ext cx="4583112" cy="3181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japanese_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11119" r="37349"/>
          <a:stretch>
            <a:fillRect/>
          </a:stretch>
        </p:blipFill>
        <p:spPr bwMode="auto">
          <a:xfrm>
            <a:off x="6716910" y="1957637"/>
            <a:ext cx="1887538" cy="4592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japanese_bu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81" r="21666"/>
          <a:stretch>
            <a:fillRect/>
          </a:stretch>
        </p:blipFill>
        <p:spPr bwMode="auto">
          <a:xfrm>
            <a:off x="172989" y="3332411"/>
            <a:ext cx="3175000" cy="3217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Style</a:t>
            </a:r>
            <a:r>
              <a:rPr lang="fr-FR" baseline="0" noProof="0" dirty="0" smtClean="0"/>
              <a:t> par l’exemple</a:t>
            </a:r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6443975" y="1052513"/>
            <a:ext cx="2658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[Hertz</a:t>
            </a:r>
            <a:r>
              <a:rPr lang="en-US" sz="2000" dirty="0" err="1" smtClean="0">
                <a:solidFill>
                  <a:srgbClr val="398998"/>
                </a:solidFill>
                <a:latin typeface="+mj-lt"/>
              </a:rPr>
              <a:t>mann</a:t>
            </a:r>
            <a:r>
              <a:rPr lang="en-US" sz="2000" dirty="0" smtClean="0">
                <a:solidFill>
                  <a:srgbClr val="398998"/>
                </a:solidFill>
                <a:latin typeface="+mj-lt"/>
              </a:rPr>
              <a:t> et al.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2001]</a:t>
            </a:r>
          </a:p>
        </p:txBody>
      </p:sp>
      <p:pic>
        <p:nvPicPr>
          <p:cNvPr id="2056" name="Picture 8" descr="C:\Users\vanderha\Desktop\images\pas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2623"/>
            <a:ext cx="3754660" cy="32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nderha\Desktop\images\pastel-s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452623"/>
            <a:ext cx="3754660" cy="32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4175956" y="2921607"/>
            <a:ext cx="7920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3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style dans les techniques manuelles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/>
              <a:t>Art graphiques</a:t>
            </a:r>
          </a:p>
          <a:p>
            <a:pPr lvl="1"/>
            <a:r>
              <a:rPr lang="fr-FR" baseline="0" noProof="0" dirty="0" smtClean="0"/>
              <a:t>Peinture, dessin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Sculpture</a:t>
            </a:r>
          </a:p>
          <a:p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Photographie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Animation, cinéma</a:t>
            </a:r>
            <a:endParaRPr lang="fr-FR" baseline="0" noProof="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  <a:endParaRPr lang="fr-FR" baseline="0" noProof="0" dirty="0" smtClean="0"/>
          </a:p>
        </p:txBody>
      </p:sp>
      <p:pic>
        <p:nvPicPr>
          <p:cNvPr id="1026" name="Picture 2" descr="C:\Users\vanderha\Desktop\images\seurat_sundayafternoonontheislandofgrandjat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7"/>
          <a:stretch/>
        </p:blipFill>
        <p:spPr bwMode="auto">
          <a:xfrm>
            <a:off x="4032448" y="1052736"/>
            <a:ext cx="5148064" cy="36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45938" y="4691303"/>
            <a:ext cx="858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Seurat</a:t>
            </a:r>
            <a:endParaRPr lang="fr-FR" sz="2000" dirty="0">
              <a:solidFill>
                <a:srgbClr val="398998"/>
              </a:solidFill>
              <a:latin typeface="+mj-lt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3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Style</a:t>
            </a:r>
            <a:r>
              <a:rPr lang="fr-FR" baseline="0" noProof="0" dirty="0" smtClean="0"/>
              <a:t> par l’exemple</a:t>
            </a:r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6443975" y="1052513"/>
            <a:ext cx="2658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[Hertz</a:t>
            </a:r>
            <a:r>
              <a:rPr lang="en-US" sz="2000" dirty="0" err="1" smtClean="0">
                <a:solidFill>
                  <a:srgbClr val="398998"/>
                </a:solidFill>
                <a:latin typeface="+mj-lt"/>
              </a:rPr>
              <a:t>mann</a:t>
            </a:r>
            <a:r>
              <a:rPr lang="en-US" sz="2000" dirty="0" smtClean="0">
                <a:solidFill>
                  <a:srgbClr val="398998"/>
                </a:solidFill>
                <a:latin typeface="+mj-lt"/>
              </a:rPr>
              <a:t> et al.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2001]</a:t>
            </a:r>
          </a:p>
        </p:txBody>
      </p:sp>
      <p:pic>
        <p:nvPicPr>
          <p:cNvPr id="2056" name="Picture 8" descr="C:\Users\vanderha\Desktop\images\pas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37818"/>
            <a:ext cx="2029752" cy="17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nderha\Desktop\images\pastel-s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4" y="1057275"/>
            <a:ext cx="2026468" cy="17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vanderha\Desktop\images\sh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" y="2989263"/>
            <a:ext cx="4190528" cy="32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droite 16"/>
          <p:cNvSpPr/>
          <p:nvPr/>
        </p:nvSpPr>
        <p:spPr>
          <a:xfrm>
            <a:off x="2294112" y="1785364"/>
            <a:ext cx="4776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4323864" y="4485508"/>
            <a:ext cx="4776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246013" y="3519596"/>
            <a:ext cx="1512168" cy="19318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 smtClean="0"/>
              <a:t>? </a:t>
            </a:r>
            <a:endParaRPr lang="fr-FR" sz="200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3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Style</a:t>
            </a:r>
            <a:r>
              <a:rPr lang="fr-FR" baseline="0" noProof="0" dirty="0" smtClean="0"/>
              <a:t> par l’exemple</a:t>
            </a:r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6443975" y="1052513"/>
            <a:ext cx="2658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[Hertz</a:t>
            </a:r>
            <a:r>
              <a:rPr lang="en-US" sz="2000" dirty="0" err="1" smtClean="0">
                <a:solidFill>
                  <a:srgbClr val="398998"/>
                </a:solidFill>
                <a:latin typeface="+mj-lt"/>
              </a:rPr>
              <a:t>mann</a:t>
            </a:r>
            <a:r>
              <a:rPr lang="en-US" sz="2000" dirty="0" smtClean="0">
                <a:solidFill>
                  <a:srgbClr val="398998"/>
                </a:solidFill>
                <a:latin typeface="+mj-lt"/>
              </a:rPr>
              <a:t> et al.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2001]</a:t>
            </a:r>
          </a:p>
        </p:txBody>
      </p:sp>
      <p:pic>
        <p:nvPicPr>
          <p:cNvPr id="2056" name="Picture 8" descr="C:\Users\vanderha\Desktop\images\pas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37818"/>
            <a:ext cx="2029752" cy="17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nderha\Desktop\images\pastel-s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4" y="1057275"/>
            <a:ext cx="2026468" cy="17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vanderha\Desktop\images\sh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" y="2989263"/>
            <a:ext cx="4190528" cy="32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vanderha\Desktop\images\shore-past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52" y="2989263"/>
            <a:ext cx="4190528" cy="32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droite 16"/>
          <p:cNvSpPr/>
          <p:nvPr/>
        </p:nvSpPr>
        <p:spPr>
          <a:xfrm>
            <a:off x="2294112" y="1785364"/>
            <a:ext cx="4776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4310336" y="4485508"/>
            <a:ext cx="4776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9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Style</a:t>
            </a:r>
            <a:r>
              <a:rPr lang="fr-FR" baseline="0" noProof="0" dirty="0" smtClean="0"/>
              <a:t> par l’exemple</a:t>
            </a:r>
            <a:endParaRPr lang="fr-FR" noProof="0" dirty="0"/>
          </a:p>
        </p:txBody>
      </p:sp>
      <p:sp>
        <p:nvSpPr>
          <p:cNvPr id="7" name="Rectangle 6"/>
          <p:cNvSpPr/>
          <p:nvPr/>
        </p:nvSpPr>
        <p:spPr>
          <a:xfrm>
            <a:off x="6443975" y="1052513"/>
            <a:ext cx="2658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[Hertz</a:t>
            </a:r>
            <a:r>
              <a:rPr lang="en-US" sz="2000" dirty="0" err="1" smtClean="0">
                <a:solidFill>
                  <a:srgbClr val="398998"/>
                </a:solidFill>
                <a:latin typeface="+mj-lt"/>
              </a:rPr>
              <a:t>mann</a:t>
            </a:r>
            <a:r>
              <a:rPr lang="en-US" sz="2000" dirty="0" smtClean="0">
                <a:solidFill>
                  <a:srgbClr val="398998"/>
                </a:solidFill>
                <a:latin typeface="+mj-lt"/>
              </a:rPr>
              <a:t> et al.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2001]</a:t>
            </a:r>
          </a:p>
        </p:txBody>
      </p:sp>
      <p:pic>
        <p:nvPicPr>
          <p:cNvPr id="2050" name="Picture 2" descr="C:\Users\vanderha\Desktop\images\water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51" y="1008063"/>
            <a:ext cx="2360145" cy="17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nderha\Desktop\images\watercolor-bo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76344"/>
            <a:ext cx="5256584" cy="34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nderha\Desktop\images\watercolor-s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7818"/>
            <a:ext cx="2320472" cy="17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anderha\Desktop\images\boa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" y="3447838"/>
            <a:ext cx="2488437" cy="16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droite 16"/>
          <p:cNvSpPr/>
          <p:nvPr/>
        </p:nvSpPr>
        <p:spPr>
          <a:xfrm>
            <a:off x="2915816" y="4406851"/>
            <a:ext cx="4776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2558160" y="1785364"/>
            <a:ext cx="477688" cy="281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plus haut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Que représenter ?</a:t>
            </a:r>
          </a:p>
          <a:p>
            <a:pPr lvl="1"/>
            <a:r>
              <a:rPr lang="fr-FR" dirty="0" smtClean="0"/>
              <a:t>Quelles lignes ?</a:t>
            </a:r>
          </a:p>
          <a:p>
            <a:pPr lvl="1"/>
            <a:r>
              <a:rPr lang="fr-FR" dirty="0" smtClean="0"/>
              <a:t>Niveaux de détails ?</a:t>
            </a:r>
          </a:p>
          <a:p>
            <a:pPr lvl="1"/>
            <a:r>
              <a:rPr lang="fr-FR" dirty="0" smtClean="0"/>
              <a:t>Abstraction et simplification ?</a:t>
            </a:r>
          </a:p>
          <a:p>
            <a:pPr lvl="1"/>
            <a:r>
              <a:rPr lang="fr-FR" dirty="0" smtClean="0"/>
              <a:t>Que représente le style ?</a:t>
            </a:r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plus haut niveau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419872" y="1657705"/>
            <a:ext cx="2409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</a:t>
            </a:r>
            <a:r>
              <a:rPr lang="fr-FR" sz="2000" dirty="0" err="1" smtClean="0">
                <a:solidFill>
                  <a:srgbClr val="398998"/>
                </a:solidFill>
                <a:latin typeface="+mj-lt"/>
                <a:cs typeface="+mn-cs"/>
              </a:rPr>
              <a:t>Shugrina</a:t>
            </a: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 et al. 2006]</a:t>
            </a:r>
          </a:p>
        </p:txBody>
      </p:sp>
      <p:pic>
        <p:nvPicPr>
          <p:cNvPr id="1026" name="Picture 2" descr="C:\Users\vanderha\Desktop\images\emp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" y="1484784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nderha\Desktop\images\emp-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3174234"/>
            <a:ext cx="4776639" cy="33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nderha\Desktop\images\emp-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2082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nderha\Desktop\images\emp-3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48" y="3174234"/>
            <a:ext cx="4575555" cy="33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0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Dans l’animation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/>
              <a:t>Définition du style d’animation</a:t>
            </a:r>
          </a:p>
          <a:p>
            <a:r>
              <a:rPr lang="fr-FR" noProof="0" dirty="0" smtClean="0"/>
              <a:t>Evolution</a:t>
            </a:r>
            <a:r>
              <a:rPr lang="fr-FR" baseline="0" noProof="0" dirty="0" smtClean="0"/>
              <a:t> du style</a:t>
            </a:r>
          </a:p>
          <a:p>
            <a:r>
              <a:rPr lang="fr-FR" baseline="0" noProof="0" dirty="0" smtClean="0"/>
              <a:t>Cohérence temporelle</a:t>
            </a:r>
          </a:p>
          <a:p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970412" y="6643728"/>
            <a:ext cx="1357322" cy="214290"/>
          </a:xfrm>
        </p:spPr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88424" y="6643728"/>
            <a:ext cx="642910" cy="214290"/>
          </a:xfrm>
        </p:spPr>
        <p:txBody>
          <a:bodyPr/>
          <a:lstStyle/>
          <a:p>
            <a:fld id="{0ECFC261-5E13-41AE-A1F7-F68012C1A31A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971550" y="2781300"/>
            <a:ext cx="7200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398998"/>
                </a:solidFill>
              </a:rPr>
              <a:t>Questions ?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970412" y="6643728"/>
            <a:ext cx="1357322" cy="214290"/>
          </a:xfrm>
        </p:spPr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88424" y="6643728"/>
            <a:ext cx="642910" cy="214290"/>
          </a:xfrm>
        </p:spPr>
        <p:txBody>
          <a:bodyPr/>
          <a:lstStyle/>
          <a:p>
            <a:fld id="{0ECFC261-5E13-41AE-A1F7-F68012C1A31A}" type="slidenum">
              <a:rPr lang="fr-FR" smtClean="0"/>
              <a:t>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style dans les techniques manuelles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/>
              <a:t>Art graphiques</a:t>
            </a:r>
          </a:p>
          <a:p>
            <a:pPr lvl="1"/>
            <a:r>
              <a:rPr lang="fr-FR" baseline="0" noProof="0" dirty="0" smtClean="0"/>
              <a:t>Peinture, dessin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Sculpture</a:t>
            </a:r>
          </a:p>
          <a:p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Photographie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Animation, cinéma</a:t>
            </a:r>
            <a:endParaRPr lang="fr-FR" baseline="0" noProof="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  <a:endParaRPr lang="fr-FR" baseline="0" noProof="0" dirty="0" smtClean="0"/>
          </a:p>
        </p:txBody>
      </p:sp>
      <p:pic>
        <p:nvPicPr>
          <p:cNvPr id="1027" name="Picture 3" descr="C:\Users\vanderha\Desktop\images\pollock.numbe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02" y="1052735"/>
            <a:ext cx="4482254" cy="36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476377" y="4698757"/>
            <a:ext cx="1127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J. Pollock</a:t>
            </a:r>
            <a:endParaRPr lang="fr-FR" sz="2000" dirty="0">
              <a:solidFill>
                <a:srgbClr val="398998"/>
              </a:solidFill>
              <a:latin typeface="+mj-lt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style dans les techniques manuelles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Art graphiques</a:t>
            </a:r>
          </a:p>
          <a:p>
            <a:pPr lvl="1"/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Peinture, dessin</a:t>
            </a:r>
          </a:p>
          <a:p>
            <a:r>
              <a:rPr lang="fr-FR" noProof="0" dirty="0" smtClean="0"/>
              <a:t>Sculpture</a:t>
            </a:r>
          </a:p>
          <a:p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Photographie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Animation, cinéma</a:t>
            </a:r>
            <a:endParaRPr lang="fr-FR" baseline="0" noProof="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  <a:endParaRPr lang="fr-FR" baseline="0" noProof="0" dirty="0" smtClean="0"/>
          </a:p>
        </p:txBody>
      </p:sp>
      <p:pic>
        <p:nvPicPr>
          <p:cNvPr id="1028" name="Picture 4" descr="C:\Users\vanderha\Desktop\images\j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34628"/>
            <a:ext cx="4713436" cy="35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21903" y="4673358"/>
            <a:ext cx="1782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</a:rPr>
              <a:t>J. Laufersweiler</a:t>
            </a:r>
            <a:endParaRPr lang="fr-FR" sz="2000" dirty="0">
              <a:solidFill>
                <a:srgbClr val="398998"/>
              </a:solidFill>
              <a:latin typeface="+mj-lt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style dans les techniques manuelles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Art graphiques</a:t>
            </a:r>
          </a:p>
          <a:p>
            <a:pPr lvl="1"/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Peinture, dessin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Sculpture</a:t>
            </a:r>
          </a:p>
          <a:p>
            <a:r>
              <a:rPr lang="fr-FR" baseline="0" noProof="0" dirty="0" smtClean="0"/>
              <a:t>Photographie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Animation, cinéma</a:t>
            </a:r>
            <a:endParaRPr lang="fr-FR" baseline="0" noProof="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  <a:endParaRPr lang="fr-FR" baseline="0" noProof="0" dirty="0" smtClean="0"/>
          </a:p>
        </p:txBody>
      </p:sp>
      <p:pic>
        <p:nvPicPr>
          <p:cNvPr id="1031" name="Picture 7" descr="C:\Users\vanderha\Desktop\images\pau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513"/>
            <a:ext cx="3635896" cy="355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29330" y="4684653"/>
            <a:ext cx="87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P. Rulh</a:t>
            </a:r>
            <a:endParaRPr lang="fr-FR" sz="2000" dirty="0">
              <a:solidFill>
                <a:srgbClr val="398998"/>
              </a:solidFill>
              <a:latin typeface="+mj-lt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style dans les techniques manuelles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Art graphiques</a:t>
            </a:r>
          </a:p>
          <a:p>
            <a:pPr lvl="1"/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Peinture, dessin</a:t>
            </a:r>
          </a:p>
          <a:p>
            <a:r>
              <a:rPr lang="fr-FR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Sculpture</a:t>
            </a:r>
          </a:p>
          <a:p>
            <a:r>
              <a:rPr lang="fr-FR" baseline="0" noProof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Photographie</a:t>
            </a:r>
          </a:p>
          <a:p>
            <a:r>
              <a:rPr lang="fr-FR" noProof="0" dirty="0" smtClean="0"/>
              <a:t>Animation, cinéma</a:t>
            </a:r>
            <a:endParaRPr lang="fr-FR" baseline="0" noProof="0" dirty="0" smtClean="0"/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</a:p>
          <a:p>
            <a:pPr marL="0" indent="0">
              <a:buNone/>
            </a:pPr>
            <a:r>
              <a:rPr lang="fr-FR" noProof="0" dirty="0" smtClean="0">
                <a:sym typeface="Wingdings 3"/>
              </a:rPr>
              <a:t>	</a:t>
            </a:r>
            <a:endParaRPr lang="fr-FR" baseline="0" noProof="0" dirty="0" smtClean="0"/>
          </a:p>
        </p:txBody>
      </p:sp>
      <p:pic>
        <p:nvPicPr>
          <p:cNvPr id="1029" name="Picture 5" descr="C:\Users\vanderha\Desktop\images\photo-psychose-psycho-196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39317"/>
            <a:ext cx="5076056" cy="35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25571" y="4686058"/>
            <a:ext cx="1472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A. Hitchkock</a:t>
            </a:r>
            <a:endParaRPr lang="fr-FR" sz="2000" dirty="0">
              <a:solidFill>
                <a:srgbClr val="398998"/>
              </a:solidFill>
              <a:latin typeface="+mj-lt"/>
              <a:cs typeface="+mn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83567" y="4869160"/>
            <a:ext cx="8209607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noProof="0" dirty="0" smtClean="0">
                <a:sym typeface="Wingdings 3"/>
              </a:rPr>
              <a:t>	 </a:t>
            </a:r>
            <a:r>
              <a:rPr lang="fr-FR" sz="3200" baseline="0" noProof="0" dirty="0" smtClean="0"/>
              <a:t>Style vient du travail de l’exécutant</a:t>
            </a:r>
          </a:p>
          <a:p>
            <a:pPr marL="0" indent="0">
              <a:buNone/>
            </a:pPr>
            <a:r>
              <a:rPr lang="fr-FR" sz="3200" noProof="0" dirty="0" smtClean="0">
                <a:sym typeface="Wingdings 3"/>
              </a:rPr>
              <a:t>	 </a:t>
            </a:r>
            <a:r>
              <a:rPr lang="fr-FR" sz="3200" baseline="0" noProof="0" dirty="0" smtClean="0"/>
              <a:t>Manipulation personnelle d’outils</a:t>
            </a:r>
          </a:p>
        </p:txBody>
      </p:sp>
      <p:pic>
        <p:nvPicPr>
          <p:cNvPr id="1031" name="Picture 7" descr="C:\Users\vanderha\Desktop\images\pauli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2" t="1476" r="-1" b="1"/>
          <a:stretch/>
        </p:blipFill>
        <p:spPr bwMode="auto">
          <a:xfrm>
            <a:off x="2339752" y="2887844"/>
            <a:ext cx="2021667" cy="18373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Le style dans les techniques manuelles</a:t>
            </a:r>
            <a:endParaRPr lang="fr-FR" noProof="0" dirty="0"/>
          </a:p>
        </p:txBody>
      </p:sp>
      <p:pic>
        <p:nvPicPr>
          <p:cNvPr id="1026" name="Picture 2" descr="C:\Users\vanderha\Desktop\images\seurat_sundayafternoonontheislandofgrandjat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9578"/>
          <a:stretch/>
        </p:blipFill>
        <p:spPr bwMode="auto">
          <a:xfrm>
            <a:off x="-20968" y="1052736"/>
            <a:ext cx="2835345" cy="20680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nderha\Desktop\images\pollock.number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96056"/>
            <a:ext cx="2027376" cy="162908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nderha\Desktop\images\jo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052736"/>
            <a:ext cx="1780190" cy="133527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nderha\Desktop\images\11-1024-persepolis-7096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 bwMode="auto">
          <a:xfrm>
            <a:off x="-496662" y="2757847"/>
            <a:ext cx="3340470" cy="196729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nderha\Desktop\images\Maison_Petit_Cub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7998" r="5334" b="8524"/>
          <a:stretch/>
        </p:blipFill>
        <p:spPr bwMode="auto">
          <a:xfrm>
            <a:off x="2916541" y="1052736"/>
            <a:ext cx="2838381" cy="225843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nderha\Desktop\images\pirate1ji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0"/>
          <a:stretch/>
        </p:blipFill>
        <p:spPr bwMode="auto">
          <a:xfrm>
            <a:off x="5757253" y="1052736"/>
            <a:ext cx="1848715" cy="251631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nderha\Desktop\images\photo-psychose-psycho-1960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23791"/>
            <a:ext cx="1800200" cy="127614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anderha\Desktop\images\scanner_darkly_32-71318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56" y="3209006"/>
            <a:ext cx="2695356" cy="151613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6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noProof="0" dirty="0" smtClean="0"/>
              <a:t>Définition</a:t>
            </a:r>
            <a:r>
              <a:rPr lang="fr-FR" baseline="0" noProof="0" dirty="0" smtClean="0"/>
              <a:t> du style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noProof="0" dirty="0" smtClean="0"/>
              <a:t>L’artiste peut-il définir son style ?</a:t>
            </a:r>
          </a:p>
          <a:p>
            <a:pPr lvl="1"/>
            <a:endParaRPr lang="fr-FR" noProof="0" dirty="0" smtClean="0"/>
          </a:p>
        </p:txBody>
      </p:sp>
      <p:pic>
        <p:nvPicPr>
          <p:cNvPr id="2050" name="Picture 2" descr="C:\Users\vanderha\Desktop\images\cute-over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/>
        </p:blipFill>
        <p:spPr bwMode="auto">
          <a:xfrm>
            <a:off x="3419872" y="2420889"/>
            <a:ext cx="5472608" cy="34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4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anderha\Desktop\images\Glossy Oi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636363"/>
              </a:clrFrom>
              <a:clrTo>
                <a:srgbClr val="6363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7" t="6280" r="1" b="25001"/>
          <a:stretch/>
        </p:blipFill>
        <p:spPr bwMode="auto">
          <a:xfrm>
            <a:off x="360040" y="1052736"/>
            <a:ext cx="9612560" cy="55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Le style en rendu expressif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b="1" noProof="0" dirty="0" smtClean="0"/>
              <a:t>Création interactive</a:t>
            </a:r>
            <a:endParaRPr lang="fr-FR" noProof="0" dirty="0" smtClean="0"/>
          </a:p>
          <a:p>
            <a:pPr lvl="1"/>
            <a:r>
              <a:rPr lang="fr-FR" noProof="0" dirty="0" smtClean="0"/>
              <a:t>Même définition</a:t>
            </a:r>
          </a:p>
          <a:p>
            <a:r>
              <a:rPr lang="fr-FR" b="1" noProof="0" dirty="0" smtClean="0"/>
              <a:t>Génération automatique</a:t>
            </a:r>
            <a:endParaRPr lang="fr-FR" noProof="0" dirty="0" smtClean="0"/>
          </a:p>
          <a:p>
            <a:pPr lvl="1"/>
            <a:r>
              <a:rPr lang="fr-FR" noProof="0" dirty="0" smtClean="0"/>
              <a:t>Définition procédurale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29776" y="6125234"/>
            <a:ext cx="1900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srgbClr val="398998"/>
                </a:solidFill>
                <a:latin typeface="+mj-lt"/>
                <a:cs typeface="+mn-cs"/>
              </a:rPr>
              <a:t>[Chu et al. 2010]</a:t>
            </a:r>
            <a:endParaRPr lang="fr-FR" sz="2000" dirty="0">
              <a:solidFill>
                <a:srgbClr val="398998"/>
              </a:solidFill>
              <a:latin typeface="+mj-lt"/>
              <a:cs typeface="+mn-cs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16/11/2010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Jeunes Chercheurs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C261-5E13-41AE-A1F7-F68012C1A31A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5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GV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13241"/>
      </a:hlink>
      <a:folHlink>
        <a:srgbClr val="91324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100" noProof="0" dirty="0" err="1" smtClean="0">
            <a:solidFill>
              <a:schemeClr val="bg1"/>
            </a:solidFill>
            <a:latin typeface="Vn URW Gothic L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APGV</Template>
  <TotalTime>4091</TotalTime>
  <Words>519</Words>
  <Application>Microsoft Office PowerPoint</Application>
  <PresentationFormat>Affichage à l'écran (4:3)</PresentationFormat>
  <Paragraphs>197</Paragraphs>
  <Slides>26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APGV</vt:lpstr>
      <vt:lpstr>Fonction de style</vt:lpstr>
      <vt:lpstr>Le style dans les techniques manuelles</vt:lpstr>
      <vt:lpstr>Le style dans les techniques manuelles</vt:lpstr>
      <vt:lpstr>Le style dans les techniques manuelles</vt:lpstr>
      <vt:lpstr>Le style dans les techniques manuelles</vt:lpstr>
      <vt:lpstr>Le style dans les techniques manuelles</vt:lpstr>
      <vt:lpstr>Le style dans les techniques manuelles</vt:lpstr>
      <vt:lpstr>Définition du style</vt:lpstr>
      <vt:lpstr>Le style en rendu expressif</vt:lpstr>
      <vt:lpstr>Définition procédurale</vt:lpstr>
      <vt:lpstr>Présentation PowerPoint</vt:lpstr>
      <vt:lpstr>Présentation PowerPoint</vt:lpstr>
      <vt:lpstr>Présentation PowerPoint</vt:lpstr>
      <vt:lpstr>Système de représentation</vt:lpstr>
      <vt:lpstr>Système de représentation</vt:lpstr>
      <vt:lpstr>Approche programmable</vt:lpstr>
      <vt:lpstr>Approche programmable</vt:lpstr>
      <vt:lpstr>Approche programmable</vt:lpstr>
      <vt:lpstr>Style par l’exemple</vt:lpstr>
      <vt:lpstr>Style par l’exemple</vt:lpstr>
      <vt:lpstr>Style par l’exemple</vt:lpstr>
      <vt:lpstr>Style par l’exemple</vt:lpstr>
      <vt:lpstr>Définition de plus haut niveau</vt:lpstr>
      <vt:lpstr>Définition de plus haut niveau</vt:lpstr>
      <vt:lpstr>Dans l’animation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Bénard</dc:creator>
  <cp:lastModifiedBy>Pierre Bénard</cp:lastModifiedBy>
  <cp:revision>84</cp:revision>
  <dcterms:created xsi:type="dcterms:W3CDTF">2010-10-23T13:14:40Z</dcterms:created>
  <dcterms:modified xsi:type="dcterms:W3CDTF">2010-11-16T13:28:12Z</dcterms:modified>
</cp:coreProperties>
</file>