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4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87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768"/>
    <a:srgbClr val="3DBACA"/>
    <a:srgbClr val="302536"/>
    <a:srgbClr val="398998"/>
    <a:srgbClr val="41E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91" autoAdjust="0"/>
    <p:restoredTop sz="86481" autoAdjust="0"/>
  </p:normalViewPr>
  <p:slideViewPr>
    <p:cSldViewPr>
      <p:cViewPr varScale="1">
        <p:scale>
          <a:sx n="88" d="100"/>
          <a:sy n="88" d="100"/>
        </p:scale>
        <p:origin x="-768" y="-108"/>
      </p:cViewPr>
      <p:guideLst>
        <p:guide orient="horz" pos="2115"/>
        <p:guide orient="horz" pos="663"/>
        <p:guide orient="horz" pos="3203"/>
        <p:guide pos="2880"/>
        <p:guide pos="5420"/>
      </p:guideLst>
    </p:cSldViewPr>
  </p:slideViewPr>
  <p:outlineViewPr>
    <p:cViewPr>
      <p:scale>
        <a:sx n="33" d="100"/>
        <a:sy n="33" d="100"/>
      </p:scale>
      <p:origin x="0" y="3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70"/>
    </p:cViewPr>
  </p:sorterViewPr>
  <p:notesViewPr>
    <p:cSldViewPr>
      <p:cViewPr varScale="1">
        <p:scale>
          <a:sx n="67" d="100"/>
          <a:sy n="67" d="100"/>
        </p:scale>
        <p:origin x="-27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B7653B-259C-4EDA-8652-4F6214356BA7}" type="datetimeFigureOut">
              <a:rPr lang="fr-FR"/>
              <a:pPr>
                <a:defRPr/>
              </a:pPr>
              <a:t>17/11/2010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DAD775-CEB1-4935-9D8F-4D475F91F28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756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E571E7-8BC5-4226-A7A0-EC8CED80F052}" type="datetimeFigureOut">
              <a:rPr lang="fr-FR"/>
              <a:pPr>
                <a:defRPr/>
              </a:pPr>
              <a:t>17/11/2010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71A4A7-34A6-4657-9067-39370C83C19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8398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3D3B45-1EE5-4227-BDF1-6BEFB87F904E}" type="slidenum">
              <a:rPr lang="fr-FR"/>
              <a:pPr/>
              <a:t>1</a:t>
            </a:fld>
            <a:endParaRPr lang="fr-FR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7A010E-59AC-41BF-8A50-C632EDFF7382}" type="slidenum">
              <a:rPr lang="fr-FR"/>
              <a:pPr/>
              <a:t>10</a:t>
            </a:fld>
            <a:endParaRPr lang="fr-FR"/>
          </a:p>
        </p:txBody>
      </p:sp>
      <p:sp>
        <p:nvSpPr>
          <p:cNvPr id="839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39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E16ACC-561F-4AF4-A485-FA65A57B3FEF}" type="slidenum">
              <a:rPr lang="fr-FR"/>
              <a:pPr/>
              <a:t>11</a:t>
            </a:fld>
            <a:endParaRPr lang="fr-FR"/>
          </a:p>
        </p:txBody>
      </p:sp>
      <p:sp>
        <p:nvSpPr>
          <p:cNvPr id="860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0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F1D156-F5AD-4CEA-ADBA-92395697B159}" type="slidenum">
              <a:rPr lang="fr-FR"/>
              <a:pPr/>
              <a:t>12</a:t>
            </a:fld>
            <a:endParaRPr lang="fr-FR"/>
          </a:p>
        </p:txBody>
      </p:sp>
      <p:sp>
        <p:nvSpPr>
          <p:cNvPr id="880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4B19F7-2AED-4F1F-8BC4-E5FB69A75590}" type="slidenum">
              <a:rPr lang="fr-FR"/>
              <a:pPr/>
              <a:t>13</a:t>
            </a:fld>
            <a:endParaRPr lang="fr-FR"/>
          </a:p>
        </p:txBody>
      </p:sp>
      <p:sp>
        <p:nvSpPr>
          <p:cNvPr id="901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D1F514-4A3E-4ED6-91E0-4F22DB740DD4}" type="slidenum">
              <a:rPr lang="fr-FR"/>
              <a:pPr/>
              <a:t>2</a:t>
            </a:fld>
            <a:endParaRPr lang="fr-FR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209E9D-AD17-4F0B-A7B2-D5C0E0C39873}" type="slidenum">
              <a:rPr lang="fr-FR"/>
              <a:pPr/>
              <a:t>3</a:t>
            </a:fld>
            <a:endParaRPr lang="fr-FR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DE258B-9FDB-49BF-9FA7-9633E7C7A28F}" type="slidenum">
              <a:rPr lang="fr-FR" sz="1200">
                <a:solidFill>
                  <a:schemeClr val="tx1"/>
                </a:solidFill>
                <a:latin typeface="+mn-lt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lang="fr-FR" sz="1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440" tIns="45720" rIns="91440" bIns="45720"/>
          <a:lstStyle/>
          <a:p>
            <a:pPr defTabSz="914400"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08F151-E8BD-46F1-A335-A56412B34FCB}" type="slidenum">
              <a:rPr lang="fr-FR"/>
              <a:pPr/>
              <a:t>4</a:t>
            </a:fld>
            <a:endParaRPr lang="fr-FR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6ADF68-A523-4DBC-BA5D-D2E26D0F35CF}" type="slidenum">
              <a:rPr lang="fr-FR"/>
              <a:pPr/>
              <a:t>5</a:t>
            </a:fld>
            <a:endParaRPr lang="fr-FR"/>
          </a:p>
        </p:txBody>
      </p:sp>
      <p:sp>
        <p:nvSpPr>
          <p:cNvPr id="931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01B56D-6B95-4BE6-B670-95796EC72B1A}" type="slidenum">
              <a:rPr lang="fr-FR"/>
              <a:pPr/>
              <a:t>6</a:t>
            </a:fld>
            <a:endParaRPr lang="fr-FR"/>
          </a:p>
        </p:txBody>
      </p:sp>
      <p:sp>
        <p:nvSpPr>
          <p:cNvPr id="95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5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9749CE-0C37-4474-958A-8CC136AB9B3A}" type="slidenum">
              <a:rPr lang="fr-FR"/>
              <a:pPr/>
              <a:t>7</a:t>
            </a:fld>
            <a:endParaRPr lang="fr-FR"/>
          </a:p>
        </p:txBody>
      </p:sp>
      <p:sp>
        <p:nvSpPr>
          <p:cNvPr id="97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7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03B761-2E5C-4515-9F4F-AD31FDA26392}" type="slidenum">
              <a:rPr lang="fr-FR"/>
              <a:pPr/>
              <a:t>8</a:t>
            </a:fld>
            <a:endParaRPr lang="fr-FR"/>
          </a:p>
        </p:txBody>
      </p:sp>
      <p:sp>
        <p:nvSpPr>
          <p:cNvPr id="798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96678E-7512-4CD8-B8E7-2EBD415A3B89}" type="slidenum">
              <a:rPr lang="fr-FR"/>
              <a:pPr/>
              <a:t>9</a:t>
            </a:fld>
            <a:endParaRPr lang="fr-FR"/>
          </a:p>
        </p:txBody>
      </p:sp>
      <p:sp>
        <p:nvSpPr>
          <p:cNvPr id="819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avec un coin diagonal 3"/>
          <p:cNvSpPr/>
          <p:nvPr/>
        </p:nvSpPr>
        <p:spPr>
          <a:xfrm>
            <a:off x="463550" y="1785938"/>
            <a:ext cx="8216900" cy="1285875"/>
          </a:xfrm>
          <a:prstGeom prst="round2DiagRect">
            <a:avLst/>
          </a:prstGeom>
          <a:solidFill>
            <a:srgbClr val="302536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928803"/>
            <a:ext cx="7772400" cy="1000132"/>
          </a:xfrm>
          <a:prstGeom prst="rect">
            <a:avLst/>
          </a:prstGeom>
        </p:spPr>
        <p:txBody>
          <a:bodyPr anchor="ctr"/>
          <a:lstStyle>
            <a:lvl1pPr algn="ctr">
              <a:defRPr sz="4400" b="1" cap="small" baseline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noProof="0" dirty="0" smtClean="0"/>
              <a:t>Modifiez</a:t>
            </a:r>
            <a:r>
              <a:rPr lang="fr-FR" dirty="0" smtClean="0"/>
              <a:t>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2068282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70713" y="6642100"/>
            <a:ext cx="1357312" cy="214313"/>
          </a:xfrm>
        </p:spPr>
        <p:txBody>
          <a:bodyPr/>
          <a:lstStyle>
            <a:lvl1pPr algn="r">
              <a:defRPr>
                <a:solidFill>
                  <a:srgbClr val="302536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12700" y="6642100"/>
            <a:ext cx="3000375" cy="214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Journée Jeunes Chercheurs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350" y="6642100"/>
            <a:ext cx="642938" cy="214313"/>
          </a:xfrm>
        </p:spPr>
        <p:txBody>
          <a:bodyPr/>
          <a:lstStyle>
            <a:lvl1pPr>
              <a:defRPr>
                <a:solidFill>
                  <a:srgbClr val="302536"/>
                </a:solidFill>
              </a:defRPr>
            </a:lvl1pPr>
          </a:lstStyle>
          <a:p>
            <a:pPr>
              <a:defRPr/>
            </a:pPr>
            <a:fld id="{1E72F1B3-692B-4030-B33B-9B90C60E9FA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80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2875" y="214313"/>
            <a:ext cx="9358313" cy="714375"/>
          </a:xfrm>
          <a:prstGeom prst="rect">
            <a:avLst/>
          </a:prstGeom>
          <a:solidFill>
            <a:srgbClr val="30253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>
                <a:solidFill>
                  <a:schemeClr val="bg1"/>
                </a:solidFill>
                <a:effectLst/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en-US" noProof="0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Journée Jeunes Chercheurs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D466-DF86-474D-ADAD-4142922BFE3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00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 sz="3200"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Journée Jeunes Chercheurs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8C85A-9E6D-41A3-9ED1-BF8061E6E2F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00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875" y="214313"/>
            <a:ext cx="9358313" cy="714375"/>
          </a:xfrm>
          <a:prstGeom prst="rect">
            <a:avLst/>
          </a:prstGeom>
          <a:solidFill>
            <a:srgbClr val="30253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>
                <a:solidFill>
                  <a:schemeClr val="bg1"/>
                </a:solidFill>
                <a:effectLst/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42350" cy="5113337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</a:t>
            </a:r>
            <a:r>
              <a:rPr lang="fr-FR" dirty="0" smtClean="0"/>
              <a:t>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Journée Jeunes Chercheurs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6970713" y="6630988"/>
            <a:ext cx="1357312" cy="214312"/>
          </a:xfrm>
        </p:spPr>
        <p:txBody>
          <a:bodyPr/>
          <a:lstStyle>
            <a:lvl1pPr algn="r">
              <a:defRPr>
                <a:solidFill>
                  <a:srgbClr val="302536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8388350" y="6630988"/>
            <a:ext cx="642938" cy="214312"/>
          </a:xfrm>
        </p:spPr>
        <p:txBody>
          <a:bodyPr/>
          <a:lstStyle>
            <a:lvl1pPr>
              <a:defRPr>
                <a:solidFill>
                  <a:srgbClr val="302536"/>
                </a:solidFill>
              </a:defRPr>
            </a:lvl1pPr>
          </a:lstStyle>
          <a:p>
            <a:pPr>
              <a:defRPr/>
            </a:pPr>
            <a:fld id="{2A7C74E3-2004-4FAF-9FD6-DA2E60500F4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154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avec un coin diagonal 3"/>
          <p:cNvSpPr/>
          <p:nvPr userDrawn="1"/>
        </p:nvSpPr>
        <p:spPr>
          <a:xfrm>
            <a:off x="539750" y="3933825"/>
            <a:ext cx="6335713" cy="1141413"/>
          </a:xfrm>
          <a:prstGeom prst="round2DiagRect">
            <a:avLst/>
          </a:prstGeom>
          <a:solidFill>
            <a:srgbClr val="302536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small" baseline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rgbClr val="3DBAC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Journée Jeunes Chercheurs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6E6EB-2E20-402A-B9B7-A10AAE8BF6A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30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2875" y="214313"/>
            <a:ext cx="9358313" cy="714375"/>
          </a:xfrm>
          <a:prstGeom prst="rect">
            <a:avLst/>
          </a:prstGeom>
          <a:solidFill>
            <a:srgbClr val="30253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>
                <a:solidFill>
                  <a:schemeClr val="bg1"/>
                </a:solidFill>
                <a:effectLst/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Journée Jeunes Chercheurs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F397-6814-46AA-B098-DACE577013D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27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42875" y="214313"/>
            <a:ext cx="9358313" cy="714375"/>
          </a:xfrm>
          <a:prstGeom prst="rect">
            <a:avLst/>
          </a:prstGeom>
          <a:solidFill>
            <a:srgbClr val="30253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>
                <a:solidFill>
                  <a:schemeClr val="bg1"/>
                </a:solidFill>
                <a:effectLst/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en-US" noProof="0" dirty="0"/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Journée Jeunes Chercheurs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6983-2A0E-4212-9F4C-A6A107EEFA3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994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42875" y="214313"/>
            <a:ext cx="9358313" cy="714375"/>
          </a:xfrm>
          <a:prstGeom prst="rect">
            <a:avLst/>
          </a:prstGeom>
          <a:solidFill>
            <a:srgbClr val="30253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>
                <a:solidFill>
                  <a:schemeClr val="bg1"/>
                </a:solidFill>
                <a:effectLst/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en-US" noProof="0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Journée Jeunes Chercheurs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99385-0319-4940-B614-CF08FF81ED4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898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Journée Jeunes Chercheurs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43E4-1105-455B-9E21-7311F04DDC5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41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Journée Jeunes Chercheurs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FB20-93BD-4A44-8FC3-DF9CAC3156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250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Journée Jeunes Chercheurs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B3A92-4489-4709-B0F8-73887623F26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776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42875" y="6643688"/>
            <a:ext cx="9358313" cy="214312"/>
          </a:xfrm>
          <a:prstGeom prst="rect">
            <a:avLst/>
          </a:prstGeom>
          <a:solidFill>
            <a:srgbClr val="3DBAC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42875" y="0"/>
            <a:ext cx="9358313" cy="214313"/>
          </a:xfrm>
          <a:prstGeom prst="rect">
            <a:avLst/>
          </a:prstGeom>
          <a:solidFill>
            <a:srgbClr val="39899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70713" y="6643688"/>
            <a:ext cx="1357312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302536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88350" y="6643688"/>
            <a:ext cx="642938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302536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0DE0672E-795F-4231-A9C9-F77A3594158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-142875" y="0"/>
            <a:ext cx="4714875" cy="214313"/>
          </a:xfrm>
          <a:prstGeom prst="rect">
            <a:avLst/>
          </a:prstGeom>
          <a:solidFill>
            <a:srgbClr val="3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42875" y="6643688"/>
            <a:ext cx="3187700" cy="214312"/>
          </a:xfrm>
          <a:prstGeom prst="rect">
            <a:avLst/>
          </a:prstGeom>
          <a:solidFill>
            <a:srgbClr val="3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3238" y="6643688"/>
            <a:ext cx="3049587" cy="214312"/>
          </a:xfrm>
          <a:prstGeom prst="rect">
            <a:avLst/>
          </a:prstGeom>
          <a:solidFill>
            <a:srgbClr val="398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-12700" y="6643688"/>
            <a:ext cx="3000375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fr-FR"/>
              <a:t>Journée Jeunes Chercheurs</a:t>
            </a:r>
          </a:p>
        </p:txBody>
      </p:sp>
      <p:sp>
        <p:nvSpPr>
          <p:cNvPr id="20" name="Espace réservé du pied de page 4"/>
          <p:cNvSpPr txBox="1">
            <a:spLocks/>
          </p:cNvSpPr>
          <p:nvPr userDrawn="1"/>
        </p:nvSpPr>
        <p:spPr>
          <a:xfrm>
            <a:off x="3071813" y="6643688"/>
            <a:ext cx="3000375" cy="214312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atin typeface="+mn-lt"/>
              </a:rPr>
              <a:t>Rendu Expressif</a:t>
            </a:r>
            <a:endParaRPr lang="fr-FR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Vn URW Gothic L" pitchFamily="2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n URW Gothic L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n URW Gothic L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n URW Gothic L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n URW Gothic L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n URW Gothic L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n URW Gothic L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n URW Gothic L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n URW Gothic L"/>
          <a:cs typeface="Tahoma" pitchFamily="34" charset="0"/>
        </a:defRPr>
      </a:lvl9pPr>
    </p:titleStyle>
    <p:bodyStyle>
      <a:lvl1pPr marL="268288" indent="-268288" algn="l" rtl="0" eaLnBrk="0" fontAlgn="base" hangingPunct="0">
        <a:spcBef>
          <a:spcPts val="1800"/>
        </a:spcBef>
        <a:spcAft>
          <a:spcPct val="0"/>
        </a:spcAft>
        <a:buClr>
          <a:srgbClr val="302536"/>
        </a:buClr>
        <a:buFont typeface="Arial" pitchFamily="34" charset="0"/>
        <a:buChar char="•"/>
        <a:defRPr lang="en-US" sz="2800" kern="1200" dirty="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45768"/>
        </a:buClr>
        <a:buFont typeface="Wingdings" pitchFamily="2" charset="2"/>
        <a:buChar char="§"/>
        <a:defRPr lang="en-US" sz="2600" kern="1200" dirty="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98998"/>
        </a:buClr>
        <a:buFont typeface="Arial" pitchFamily="34" charset="0"/>
        <a:buChar char="•"/>
        <a:defRPr lang="en-US" sz="2400" kern="1200" dirty="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sz="2400" kern="1200" dirty="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en-US" sz="2400" kern="1200" dirty="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-12700" y="6643688"/>
            <a:ext cx="3000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100">
                <a:solidFill>
                  <a:srgbClr val="FFFFFF"/>
                </a:solidFill>
                <a:cs typeface="Tahoma" pitchFamily="34" charset="0"/>
              </a:rPr>
              <a:t>Journée Jeunes Chercheurs</a:t>
            </a:r>
          </a:p>
        </p:txBody>
      </p:sp>
      <p:sp>
        <p:nvSpPr>
          <p:cNvPr id="13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3600" b="1" dirty="0">
                <a:solidFill>
                  <a:srgbClr val="FFFFFF"/>
                </a:solidFill>
                <a:cs typeface="Tahoma" pitchFamily="34" charset="0"/>
              </a:rPr>
              <a:t>Conclusion</a:t>
            </a:r>
            <a:br>
              <a:rPr lang="en-US" sz="3600" b="1" dirty="0">
                <a:solidFill>
                  <a:srgbClr val="FFFFFF"/>
                </a:solidFill>
                <a:cs typeface="Tahoma" pitchFamily="34" charset="0"/>
              </a:rPr>
            </a:br>
            <a:endParaRPr lang="en-US" sz="3600" b="1" dirty="0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Journée Jeunes Chercheurs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70713" y="6632802"/>
            <a:ext cx="1357312" cy="21431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16/11/2010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499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FFFFFF"/>
                </a:solidFill>
                <a:latin typeface="+mj-lt"/>
              </a:rPr>
              <a:t>Photoréaliste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vs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Expressif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sz="quarter" idx="13"/>
          </p:nvPr>
        </p:nvSpPr>
        <p:spPr>
          <a:ln/>
        </p:spPr>
        <p:txBody>
          <a:bodyPr lIns="90000" tIns="46800" rIns="90000" bIns="46800" anchor="t"/>
          <a:lstStyle/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fr-FR" sz="2800" b="0">
                <a:latin typeface="Calibri" pitchFamily="32" charset="0"/>
              </a:rPr>
              <a:t>Characteristique : Objectif vs Subjectif</a:t>
            </a:r>
            <a:endParaRPr lang="en-US" sz="2800" b="0">
              <a:latin typeface="Calibri" pitchFamily="32" charset="0"/>
            </a:endParaRPr>
          </a:p>
          <a:p>
            <a:pPr lvl="1">
              <a:spcBef>
                <a:spcPts val="65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600" b="0">
              <a:latin typeface="Calibri" pitchFamily="32" charset="0"/>
            </a:endParaRPr>
          </a:p>
        </p:txBody>
      </p:sp>
      <p:pic>
        <p:nvPicPr>
          <p:cNvPr id="82948" name="Picture 3" descr="C:\Users\vanderha\Desktop\images\watercolor-boa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92" y="3468688"/>
            <a:ext cx="4535487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6" descr="C:\Users\vanderha\Desktop\images\boa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205038"/>
            <a:ext cx="437832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Jeunes Chercheurs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A7C74E3-2004-4FAF-9FD6-DA2E60500F49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585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FFFFFF"/>
                </a:solidFill>
                <a:latin typeface="+mj-lt"/>
              </a:rPr>
              <a:t>Photoréaliste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vs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Expressif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sz="quarter" idx="13"/>
          </p:nvPr>
        </p:nvSpPr>
        <p:spPr>
          <a:ln/>
        </p:spPr>
        <p:txBody>
          <a:bodyPr lIns="90000" tIns="46800" rIns="90000" bIns="46800" anchor="t"/>
          <a:lstStyle/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fr-FR" sz="2800" b="0">
                <a:latin typeface="Calibri" pitchFamily="32" charset="0"/>
              </a:rPr>
              <a:t>Influences : Simulation de processus physiques vs processus artistiques, basé perception </a:t>
            </a:r>
            <a:endParaRPr lang="en-US" sz="2800" b="0">
              <a:latin typeface="Calibri" pitchFamily="32" charset="0"/>
            </a:endParaRPr>
          </a:p>
          <a:p>
            <a:pPr lvl="1">
              <a:spcBef>
                <a:spcPts val="65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600" b="0">
              <a:latin typeface="Calibri" pitchFamily="32" charset="0"/>
            </a:endParaRPr>
          </a:p>
        </p:txBody>
      </p:sp>
      <p:pic>
        <p:nvPicPr>
          <p:cNvPr id="84996" name="Picture 4" descr="exaggerated_sh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08275"/>
            <a:ext cx="5943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900113" y="5734050"/>
            <a:ext cx="68742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302536"/>
              </a:buClr>
              <a:buSzTx/>
            </a:pPr>
            <a:r>
              <a:rPr lang="en-US" dirty="0" err="1">
                <a:solidFill>
                  <a:schemeClr val="tx1"/>
                </a:solidFill>
              </a:rPr>
              <a:t>Rusinkiewicz</a:t>
            </a:r>
            <a:r>
              <a:rPr lang="en-US" dirty="0">
                <a:solidFill>
                  <a:schemeClr val="tx1"/>
                </a:solidFill>
              </a:rPr>
              <a:t> et al., </a:t>
            </a:r>
            <a:r>
              <a:rPr lang="en-US" i="1" dirty="0">
                <a:solidFill>
                  <a:schemeClr val="tx1"/>
                </a:solidFill>
              </a:rPr>
              <a:t>Exaggerated Shading for Depicting Shape and Detail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SIGGRAPH 2006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Jeunes Chercheurs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A7C74E3-2004-4FAF-9FD6-DA2E60500F49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1600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err="1">
                <a:solidFill>
                  <a:srgbClr val="FFFFFF"/>
                </a:solidFill>
                <a:latin typeface="+mj-lt"/>
              </a:rPr>
              <a:t>Photoréaliste</a:t>
            </a:r>
            <a:r>
              <a:rPr lang="en-US" sz="32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+mj-lt"/>
              </a:rPr>
              <a:t>vs</a:t>
            </a:r>
            <a:r>
              <a:rPr lang="en-US" sz="32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+mj-lt"/>
              </a:rPr>
              <a:t>Expressif</a:t>
            </a:r>
            <a:endParaRPr lang="en-US" sz="3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sz="quarter" idx="13"/>
          </p:nvPr>
        </p:nvSpPr>
        <p:spPr>
          <a:ln/>
        </p:spPr>
        <p:txBody>
          <a:bodyPr lIns="90000" tIns="46800" rIns="90000" bIns="46800" anchor="t"/>
          <a:lstStyle/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fr-FR" sz="2800" b="0">
                <a:latin typeface="Calibri" pitchFamily="32" charset="0"/>
              </a:rPr>
              <a:t>Trompeur : peut induire l’observateur en erreur en lui faisant croire que l'image est «réelle» vs</a:t>
            </a:r>
            <a:br>
              <a:rPr lang="fr-FR" sz="2800" b="0">
                <a:latin typeface="Calibri" pitchFamily="32" charset="0"/>
              </a:rPr>
            </a:br>
            <a:r>
              <a:rPr lang="fr-FR" sz="2800" b="0">
                <a:latin typeface="Calibri" pitchFamily="32" charset="0"/>
              </a:rPr>
              <a:t>l'observateur voit une image comme une représentation d'une scène</a:t>
            </a:r>
            <a:endParaRPr lang="en-US" sz="2800" b="0">
              <a:latin typeface="Calibri" pitchFamily="32" charset="0"/>
            </a:endParaRPr>
          </a:p>
          <a:p>
            <a:pPr lvl="1">
              <a:spcBef>
                <a:spcPts val="65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600" b="0">
              <a:latin typeface="Calibri" pitchFamily="32" charset="0"/>
            </a:endParaRPr>
          </a:p>
        </p:txBody>
      </p:sp>
      <p:pic>
        <p:nvPicPr>
          <p:cNvPr id="87044" name="Picture 4" descr="incubus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58777"/>
            <a:ext cx="4321175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07504" y="5631160"/>
            <a:ext cx="244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IRTC 03- </a:t>
            </a:r>
            <a:r>
              <a:rPr lang="fr-FR" sz="2400" dirty="0" err="1" smtClean="0">
                <a:solidFill>
                  <a:schemeClr val="tx1"/>
                </a:solidFill>
              </a:rPr>
              <a:t>Kirschner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87046" name="Picture 6" descr="rende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500562" cy="2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195736" y="6092824"/>
            <a:ext cx="68287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dirty="0"/>
              <a:t>http://</a:t>
            </a:r>
            <a:r>
              <a:rPr lang="fr-FR" dirty="0">
                <a:solidFill>
                  <a:schemeClr val="tx1"/>
                </a:solidFill>
              </a:rPr>
              <a:t>www.artsandarchitecture.psu.edu/news/building_updates/sala</a:t>
            </a:r>
            <a:r>
              <a:rPr lang="fr-FR" dirty="0"/>
              <a:t>/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Jeunes Chercheurs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A7C74E3-2004-4FAF-9FD6-DA2E60500F49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5707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+mj-lt"/>
              </a:rPr>
              <a:t>Photoréaliste vs Expressif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body" sz="quarter" idx="13"/>
          </p:nvPr>
        </p:nvSpPr>
        <p:spPr>
          <a:ln/>
        </p:spPr>
        <p:txBody>
          <a:bodyPr lIns="90000" tIns="46800" rIns="90000" bIns="46800" anchor="t"/>
          <a:lstStyle/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fr-FR" sz="2800" b="0">
                <a:latin typeface="Calibri" pitchFamily="32" charset="0"/>
              </a:rPr>
              <a:t>Niveau de détail : difficile d’éviter les détails superflus, trop d’information, niveau de détail constant vs peut adapter le niveau de détail dans l’image pour attirer l’attention de l’observateur</a:t>
            </a:r>
            <a:endParaRPr lang="en-US" sz="2800" b="0">
              <a:latin typeface="Calibri" pitchFamily="32" charset="0"/>
            </a:endParaRPr>
          </a:p>
          <a:p>
            <a:pPr lvl="1">
              <a:spcBef>
                <a:spcPts val="65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600" b="0">
              <a:latin typeface="Calibri" pitchFamily="32" charset="0"/>
            </a:endParaRPr>
          </a:p>
        </p:txBody>
      </p:sp>
      <p:pic>
        <p:nvPicPr>
          <p:cNvPr id="89092" name="Picture 4" descr="georg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3284984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 descr="georgi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Jeunes Chercheurs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A7C74E3-2004-4FAF-9FD6-DA2E60500F49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476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Journée Jeunes Chercheurs</a:t>
            </a: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611188" y="3284687"/>
            <a:ext cx="8066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sz="2800" dirty="0" smtClean="0">
                <a:solidFill>
                  <a:srgbClr val="398998"/>
                </a:solidFill>
                <a:cs typeface="Arial" charset="0"/>
              </a:rPr>
              <a:t>Vos images sont justes mais sont elles belles ?</a:t>
            </a:r>
            <a:endParaRPr lang="fr-FR" sz="2800" dirty="0">
              <a:solidFill>
                <a:srgbClr val="398998"/>
              </a:solidFill>
              <a:cs typeface="Arial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39750" y="1844824"/>
            <a:ext cx="80660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sz="2800" dirty="0" smtClean="0">
                <a:solidFill>
                  <a:srgbClr val="398998"/>
                </a:solidFill>
                <a:cs typeface="Arial" charset="0"/>
              </a:rPr>
              <a:t>Qu’ont fait les artistes après avoir techniquement maitrisé le réalisme ?</a:t>
            </a:r>
            <a:endParaRPr lang="fr-FR" sz="2800" dirty="0">
              <a:solidFill>
                <a:srgbClr val="398998"/>
              </a:solidFill>
              <a:cs typeface="Arial" charset="0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0" y="4580087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sz="2800" smtClean="0">
                <a:solidFill>
                  <a:srgbClr val="398998"/>
                </a:solidFill>
                <a:cs typeface="Arial" charset="0"/>
              </a:rPr>
              <a:t>Alors…. expressif</a:t>
            </a:r>
            <a:endParaRPr lang="fr-FR" sz="2800">
              <a:solidFill>
                <a:srgbClr val="398998"/>
              </a:solidFill>
              <a:cs typeface="Arial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643E4-1105-455B-9E21-7311F04DDC53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5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971550" y="2781300"/>
            <a:ext cx="7200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5400" b="1" dirty="0">
                <a:solidFill>
                  <a:srgbClr val="398998"/>
                </a:solidFill>
                <a:cs typeface="Arial" charset="0"/>
              </a:rPr>
              <a:t>Questions ?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Jeunes Chercheurs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643E4-1105-455B-9E21-7311F04DDC53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75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FFFFFF"/>
                </a:solidFill>
                <a:latin typeface="+mj-lt"/>
              </a:rPr>
              <a:t>Conclusion</a:t>
            </a: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body" sz="quarter" idx="13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/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fr-FR" sz="2800" b="0">
                <a:latin typeface="Calibri" pitchFamily="32" charset="0"/>
              </a:rPr>
              <a:t>Synthèse d’images Expressives</a:t>
            </a: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None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800" b="0">
              <a:latin typeface="Calibri" pitchFamily="32" charset="0"/>
            </a:endParaRP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800" b="0">
              <a:latin typeface="Calibri" pitchFamily="32" charset="0"/>
            </a:endParaRP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Liens avec d'autres domaines</a:t>
            </a: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800" b="0">
              <a:latin typeface="Calibri" pitchFamily="32" charset="0"/>
            </a:endParaRP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800" b="0">
              <a:latin typeface="Calibri" pitchFamily="32" charset="0"/>
            </a:endParaRP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Photoréaliste vs Expressif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Jeunes Chercheurs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A7C74E3-2004-4FAF-9FD6-DA2E60500F49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498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2" charset="0"/>
              </a:rPr>
              <a:t>Synthèse d’images Expressives</a:t>
            </a:r>
          </a:p>
        </p:txBody>
      </p:sp>
      <p:sp>
        <p:nvSpPr>
          <p:cNvPr id="49155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/>
          <a:lstStyle/>
          <a:p>
            <a:pPr>
              <a:spcBef>
                <a:spcPct val="20000"/>
              </a:spcBef>
              <a:buFont typeface="Times New Roman" pitchFamily="18" charset="0"/>
              <a:buChar char="•"/>
            </a:pPr>
            <a:r>
              <a:rPr lang="fr-FR" dirty="0"/>
              <a:t>Transmettre un message</a:t>
            </a:r>
          </a:p>
          <a:p>
            <a:pPr lvl="1">
              <a:spcBef>
                <a:spcPct val="20000"/>
              </a:spcBef>
              <a:buFont typeface="Times New Roman" pitchFamily="18" charset="0"/>
              <a:buChar char="–"/>
            </a:pPr>
            <a:r>
              <a:rPr lang="fr-FR" sz="2800" dirty="0"/>
              <a:t>Informatif / Émotionnel</a:t>
            </a:r>
          </a:p>
          <a:p>
            <a:pPr>
              <a:spcBef>
                <a:spcPct val="20000"/>
              </a:spcBef>
              <a:buFont typeface="Times New Roman" pitchFamily="18" charset="0"/>
              <a:buChar char="•"/>
            </a:pPr>
            <a:r>
              <a:rPr lang="fr-FR" dirty="0"/>
              <a:t>Dépend du contexte</a:t>
            </a:r>
          </a:p>
          <a:p>
            <a:pPr lvl="1">
              <a:spcBef>
                <a:spcPct val="20000"/>
              </a:spcBef>
              <a:buFont typeface="Times New Roman" pitchFamily="18" charset="0"/>
              <a:buChar char="–"/>
            </a:pPr>
            <a:r>
              <a:rPr lang="fr-FR" sz="2800" dirty="0"/>
              <a:t>Architecture, visualisation scientifique, documentation technique, enseignement, art…</a:t>
            </a:r>
          </a:p>
          <a:p>
            <a:pPr lvl="1">
              <a:spcBef>
                <a:spcPct val="20000"/>
              </a:spcBef>
              <a:buFont typeface="Times New Roman" pitchFamily="18" charset="0"/>
              <a:buChar char="–"/>
            </a:pPr>
            <a:endParaRPr lang="fr-FR" sz="2800" dirty="0"/>
          </a:p>
          <a:p>
            <a:pPr marL="0" indent="0" algn="ctr">
              <a:spcBef>
                <a:spcPct val="20000"/>
              </a:spcBef>
              <a:buNone/>
            </a:pPr>
            <a:r>
              <a:rPr lang="fr-FR" b="1" dirty="0">
                <a:solidFill>
                  <a:srgbClr val="345768"/>
                </a:solidFill>
              </a:rPr>
              <a:t>Rendu expressif </a:t>
            </a:r>
          </a:p>
          <a:p>
            <a:pPr marL="0" indent="0" algn="ctr">
              <a:spcBef>
                <a:spcPct val="20000"/>
              </a:spcBef>
              <a:buNone/>
            </a:pPr>
            <a:r>
              <a:rPr lang="fr-FR" b="1" dirty="0" smtClean="0">
                <a:solidFill>
                  <a:srgbClr val="345768"/>
                </a:solidFill>
              </a:rPr>
              <a:t>outils </a:t>
            </a:r>
            <a:r>
              <a:rPr lang="fr-FR" b="1" dirty="0">
                <a:solidFill>
                  <a:srgbClr val="345768"/>
                </a:solidFill>
              </a:rPr>
              <a:t>informatiques pour la communication visuelle</a:t>
            </a:r>
          </a:p>
        </p:txBody>
      </p:sp>
      <p:sp>
        <p:nvSpPr>
          <p:cNvPr id="4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Journée Jeunes Chercheurs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A7C74E3-2004-4FAF-9FD6-DA2E60500F49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1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err="1">
                <a:solidFill>
                  <a:srgbClr val="FFFFFF"/>
                </a:solidFill>
                <a:latin typeface="+mj-lt"/>
              </a:rPr>
              <a:t>Synthèse</a:t>
            </a:r>
            <a:r>
              <a:rPr lang="en-US" sz="32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+mj-lt"/>
              </a:rPr>
              <a:t>d’images</a:t>
            </a:r>
            <a:r>
              <a:rPr lang="en-US" sz="32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+mj-lt"/>
              </a:rPr>
              <a:t>Expressives</a:t>
            </a:r>
            <a:endParaRPr lang="en-US" sz="3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body" sz="quarter" idx="13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/>
          <a:p>
            <a:pPr marL="265113" indent="-265113">
              <a:lnSpc>
                <a:spcPct val="90000"/>
              </a:lnSpc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Utilisation / Création d’un style</a:t>
            </a:r>
          </a:p>
          <a:p>
            <a:pPr marL="265113" indent="-265113">
              <a:lnSpc>
                <a:spcPct val="90000"/>
              </a:lnSpc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Dessin</a:t>
            </a:r>
          </a:p>
          <a:p>
            <a:pPr marL="739775" lvl="1" indent="-282575">
              <a:lnSpc>
                <a:spcPct val="90000"/>
              </a:lnSpc>
              <a:spcBef>
                <a:spcPts val="65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600" b="0">
                <a:latin typeface="Calibri" pitchFamily="32" charset="0"/>
              </a:rPr>
              <a:t>Approche Physique ou Phénoménologique / Contrôle</a:t>
            </a:r>
          </a:p>
          <a:p>
            <a:pPr marL="265113" indent="-265113">
              <a:lnSpc>
                <a:spcPct val="90000"/>
              </a:lnSpc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Cohérence Temporelle pour l’animation</a:t>
            </a:r>
          </a:p>
          <a:p>
            <a:pPr marL="739775" lvl="1" indent="-282575">
              <a:lnSpc>
                <a:spcPct val="90000"/>
              </a:lnSpc>
              <a:spcBef>
                <a:spcPts val="65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600" b="0">
                <a:latin typeface="Calibri" pitchFamily="32" charset="0"/>
              </a:rPr>
              <a:t>Primitive vs texture / vitesse d’execution / Contrôle</a:t>
            </a:r>
          </a:p>
          <a:p>
            <a:pPr marL="265113" indent="-265113">
              <a:lnSpc>
                <a:spcPct val="90000"/>
              </a:lnSpc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Abstraction  </a:t>
            </a:r>
          </a:p>
          <a:p>
            <a:pPr marL="739775" lvl="1" indent="-282575">
              <a:lnSpc>
                <a:spcPct val="90000"/>
              </a:lnSpc>
              <a:spcBef>
                <a:spcPts val="65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600" b="0">
                <a:latin typeface="Calibri" pitchFamily="32" charset="0"/>
              </a:rPr>
              <a:t>Simplification / Enrichissement</a:t>
            </a:r>
          </a:p>
          <a:p>
            <a:pPr marL="265113" indent="-265113">
              <a:lnSpc>
                <a:spcPct val="90000"/>
              </a:lnSpc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Evaluation : “Mais quel est ton pb?”</a:t>
            </a:r>
          </a:p>
          <a:p>
            <a:pPr marL="739775" lvl="1" indent="-282575">
              <a:lnSpc>
                <a:spcPct val="90000"/>
              </a:lnSpc>
              <a:spcBef>
                <a:spcPts val="65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600" b="0">
              <a:latin typeface="Calibri" pitchFamily="32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Jeunes Chercheurs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A7C74E3-2004-4FAF-9FD6-DA2E60500F49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676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FFFFFF"/>
                </a:solidFill>
                <a:latin typeface="+mj-lt"/>
              </a:rPr>
              <a:t>Conclusion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body" sz="quarter" idx="13"/>
          </p:nvPr>
        </p:nvSpPr>
        <p:spPr>
          <a:ln/>
        </p:spPr>
        <p:txBody>
          <a:bodyPr lIns="90000" tIns="46800" rIns="90000" bIns="46800" anchor="t"/>
          <a:lstStyle/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fr-FR" sz="2800" b="0">
                <a:latin typeface="Calibri" pitchFamily="32" charset="0"/>
              </a:rPr>
              <a:t>Synthèse d’images Expressives</a:t>
            </a:r>
            <a:endParaRPr lang="en-US" sz="2800" b="0">
              <a:latin typeface="Calibri" pitchFamily="32" charset="0"/>
            </a:endParaRP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800" b="0">
              <a:latin typeface="Calibri" pitchFamily="32" charset="0"/>
            </a:endParaRP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800" b="0">
              <a:latin typeface="Calibri" pitchFamily="32" charset="0"/>
            </a:endParaRP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Liens avec d'autres domaines</a:t>
            </a: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800" b="0">
              <a:latin typeface="Calibri" pitchFamily="32" charset="0"/>
            </a:endParaRP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800" b="0">
              <a:latin typeface="Calibri" pitchFamily="32" charset="0"/>
            </a:endParaRP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Photoréaliste vs Expressif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Jeunes Chercheurs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A7C74E3-2004-4FAF-9FD6-DA2E60500F49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4332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FFFF"/>
                </a:solidFill>
                <a:latin typeface="+mj-lt"/>
              </a:rPr>
              <a:t>Lien avec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d’autres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domaines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body" sz="quarter" idx="13"/>
          </p:nvPr>
        </p:nvSpPr>
        <p:spPr>
          <a:ln/>
        </p:spPr>
        <p:txBody>
          <a:bodyPr lIns="90000" tIns="46800" rIns="90000" bIns="46800" anchor="t"/>
          <a:lstStyle/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Architecture</a:t>
            </a: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Illustrations Industrielles</a:t>
            </a: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Illustration médicale</a:t>
            </a: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Archéologie </a:t>
            </a: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Cinéma </a:t>
            </a: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Jeux Vidéo</a:t>
            </a: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Sketch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18" y="4251027"/>
            <a:ext cx="1468437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93" y="1087636"/>
            <a:ext cx="3635375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13" y="1268760"/>
            <a:ext cx="1793875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18" y="4827290"/>
            <a:ext cx="121126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6" name="Picture 8" descr="hand_muscl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95490"/>
            <a:ext cx="1839912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80" y="3100090"/>
            <a:ext cx="38195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8" name="Picture 10" descr="hand_drawn_ma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18" y="5116215"/>
            <a:ext cx="1370012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Jeunes Chercheurs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A7C74E3-2004-4FAF-9FD6-DA2E60500F49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831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+mj-lt"/>
              </a:rPr>
              <a:t>Lien avec d’autres domaines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body" sz="quarter" idx="13"/>
          </p:nvPr>
        </p:nvSpPr>
        <p:spPr>
          <a:ln/>
        </p:spPr>
        <p:txBody>
          <a:bodyPr lIns="90000" tIns="46800" rIns="90000" bIns="46800" anchor="t"/>
          <a:lstStyle/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Perception &amp; Processus Cognitifs</a:t>
            </a: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800" b="0">
              <a:latin typeface="Calibri" pitchFamily="32" charset="0"/>
            </a:endParaRPr>
          </a:p>
          <a:p>
            <a:pPr lvl="1">
              <a:spcBef>
                <a:spcPts val="65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600" b="0">
                <a:latin typeface="Calibri" pitchFamily="32" charset="0"/>
              </a:rPr>
              <a:t>Traitement de l’information</a:t>
            </a:r>
          </a:p>
          <a:p>
            <a:pPr lvl="1">
              <a:spcBef>
                <a:spcPts val="65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600" b="0">
                <a:latin typeface="Calibri" pitchFamily="32" charset="0"/>
              </a:rPr>
              <a:t>Notion de représentation</a:t>
            </a:r>
          </a:p>
          <a:p>
            <a:pPr lvl="1">
              <a:spcBef>
                <a:spcPts val="65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600" b="0">
                <a:latin typeface="Calibri" pitchFamily="32" charset="0"/>
              </a:rPr>
              <a:t>Approche ascendante / descendante</a:t>
            </a:r>
          </a:p>
          <a:p>
            <a:pPr lvl="1">
              <a:spcBef>
                <a:spcPts val="65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600" b="0">
              <a:latin typeface="Calibri" pitchFamily="32" charset="0"/>
            </a:endParaRP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Qu’est-ce qui fait sens dans l’image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Jeunes Chercheurs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A7C74E3-2004-4FAF-9FD6-DA2E60500F49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171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+mj-lt"/>
              </a:rPr>
              <a:t>Conclusion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sz="quarter" idx="13"/>
          </p:nvPr>
        </p:nvSpPr>
        <p:spPr>
          <a:ln/>
        </p:spPr>
        <p:txBody>
          <a:bodyPr lIns="90000" tIns="46800" rIns="90000" bIns="46800" anchor="t"/>
          <a:lstStyle/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fr-FR" sz="2800" b="0">
                <a:latin typeface="Calibri" pitchFamily="32" charset="0"/>
              </a:rPr>
              <a:t>Synthèse d’images Expressives</a:t>
            </a: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800" b="0">
              <a:latin typeface="Calibri" pitchFamily="32" charset="0"/>
            </a:endParaRP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800" b="0">
              <a:latin typeface="Calibri" pitchFamily="32" charset="0"/>
            </a:endParaRP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Liens avec d'autres domaines</a:t>
            </a: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800" b="0">
              <a:latin typeface="Calibri" pitchFamily="32" charset="0"/>
            </a:endParaRP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800" b="0">
              <a:latin typeface="Calibri" pitchFamily="32" charset="0"/>
            </a:endParaRPr>
          </a:p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en-US" sz="2800" b="0">
                <a:latin typeface="Calibri" pitchFamily="32" charset="0"/>
              </a:rPr>
              <a:t>Photoréaliste vs Expressif (Siggraph Courses)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Jeunes Chercheurs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A7C74E3-2004-4FAF-9FD6-DA2E60500F49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8560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FFFFFF"/>
                </a:solidFill>
                <a:latin typeface="+mj-lt"/>
              </a:rPr>
              <a:t>Photoréaliste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vs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Expressif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sz="quarter" idx="13"/>
          </p:nvPr>
        </p:nvSpPr>
        <p:spPr>
          <a:ln/>
        </p:spPr>
        <p:txBody>
          <a:bodyPr lIns="90000" tIns="46800" rIns="90000" bIns="46800" anchor="t"/>
          <a:lstStyle/>
          <a:p>
            <a:pPr marL="265113" indent="-265113">
              <a:spcBef>
                <a:spcPts val="180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r>
              <a:rPr lang="fr-FR" sz="2800" b="0">
                <a:latin typeface="Calibri" pitchFamily="32" charset="0"/>
              </a:rPr>
              <a:t>Approche : </a:t>
            </a:r>
            <a:r>
              <a:rPr lang="en-US" sz="2800" b="0">
                <a:latin typeface="Calibri" pitchFamily="32" charset="0"/>
              </a:rPr>
              <a:t>Simulation vs Stylization</a:t>
            </a:r>
          </a:p>
          <a:p>
            <a:pPr lvl="1">
              <a:spcBef>
                <a:spcPts val="650"/>
              </a:spcBef>
              <a:buClr>
                <a:srgbClr val="302536"/>
              </a:buClr>
              <a:buFont typeface="Arial" charset="0"/>
              <a:buChar char="•"/>
              <a:tabLst>
                <a:tab pos="265113" algn="l"/>
                <a:tab pos="377825" algn="l"/>
                <a:tab pos="835025" algn="l"/>
                <a:tab pos="1292225" algn="l"/>
                <a:tab pos="1749425" algn="l"/>
                <a:tab pos="2206625" algn="l"/>
                <a:tab pos="2663825" algn="l"/>
                <a:tab pos="3121025" algn="l"/>
                <a:tab pos="3578225" algn="l"/>
                <a:tab pos="4035425" algn="l"/>
                <a:tab pos="4492625" algn="l"/>
                <a:tab pos="4949825" algn="l"/>
                <a:tab pos="5407025" algn="l"/>
                <a:tab pos="5864225" algn="l"/>
                <a:tab pos="6321425" algn="l"/>
                <a:tab pos="6778625" algn="l"/>
                <a:tab pos="7235825" algn="l"/>
                <a:tab pos="7693025" algn="l"/>
                <a:tab pos="8150225" algn="l"/>
                <a:tab pos="8607425" algn="l"/>
                <a:tab pos="9064625" algn="l"/>
              </a:tabLst>
            </a:pPr>
            <a:endParaRPr lang="en-US" sz="2600" b="0">
              <a:latin typeface="Calibri" pitchFamily="32" charset="0"/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93938"/>
            <a:ext cx="439261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4321175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 Jeunes Chercheurs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16/11/2010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A7C74E3-2004-4FAF-9FD6-DA2E60500F49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512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PGV">
  <a:themeElements>
    <a:clrScheme name="Personnalisé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100" noProof="0" dirty="0" err="1" smtClean="0">
            <a:solidFill>
              <a:schemeClr val="bg1"/>
            </a:solidFill>
            <a:latin typeface="Vn URW Gothic L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APGV</Template>
  <TotalTime>3270</TotalTime>
  <Words>368</Words>
  <Application>Microsoft Office PowerPoint</Application>
  <PresentationFormat>Affichage à l'écran (4:3)</PresentationFormat>
  <Paragraphs>134</Paragraphs>
  <Slides>15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APGV</vt:lpstr>
      <vt:lpstr>Conclusion </vt:lpstr>
      <vt:lpstr>Conclusion</vt:lpstr>
      <vt:lpstr>Synthèse d’images Expressives</vt:lpstr>
      <vt:lpstr>Synthèse d’images Expressives</vt:lpstr>
      <vt:lpstr>Conclusion</vt:lpstr>
      <vt:lpstr>Lien avec d’autres domaines</vt:lpstr>
      <vt:lpstr>Lien avec d’autres domaines</vt:lpstr>
      <vt:lpstr>Conclusion</vt:lpstr>
      <vt:lpstr>Photoréaliste vs Expressif</vt:lpstr>
      <vt:lpstr>Photoréaliste vs Expressif</vt:lpstr>
      <vt:lpstr>Photoréaliste vs Expressif</vt:lpstr>
      <vt:lpstr>Photoréaliste vs Expressif</vt:lpstr>
      <vt:lpstr>Photoréaliste vs Expressif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Bénard</dc:creator>
  <cp:lastModifiedBy>Pierre Bénard</cp:lastModifiedBy>
  <cp:revision>105</cp:revision>
  <dcterms:created xsi:type="dcterms:W3CDTF">2010-10-23T13:14:40Z</dcterms:created>
  <dcterms:modified xsi:type="dcterms:W3CDTF">2010-11-17T15:07:25Z</dcterms:modified>
</cp:coreProperties>
</file>